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1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241B5FC-22D6-47AC-AED9-CF7BB546A4A1}" type="datetimeFigureOut">
              <a:rPr lang="es-CL" smtClean="0"/>
              <a:t>20-03-2020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DFEA586-4AEE-4F4A-90EF-3603809A8B4A}" type="slidenum">
              <a:rPr lang="es-CL" smtClean="0"/>
              <a:t>‹Nº›</a:t>
            </a:fld>
            <a:endParaRPr lang="es-C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9552" y="1916832"/>
            <a:ext cx="7848600" cy="94994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s-CL" dirty="0" smtClean="0"/>
              <a:t>Tablas y gráficos </a:t>
            </a:r>
            <a:endParaRPr lang="es-C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3312368" cy="212380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s-CL" dirty="0" smtClean="0"/>
              <a:t>¿Para que nos sirven los gráficos?</a:t>
            </a:r>
          </a:p>
          <a:p>
            <a:r>
              <a:rPr lang="es-CL" dirty="0" smtClean="0"/>
              <a:t>¿Qué variables debemos utilizar?</a:t>
            </a:r>
          </a:p>
          <a:p>
            <a:r>
              <a:rPr lang="es-CL" dirty="0" smtClean="0"/>
              <a:t>Conoces algún tipo de gráfico ¿cuál? </a:t>
            </a:r>
            <a:endParaRPr lang="es-CL" dirty="0"/>
          </a:p>
          <a:p>
            <a:endParaRPr lang="es-C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284984"/>
            <a:ext cx="4781723" cy="29955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2 Subtítulo"/>
          <p:cNvSpPr txBox="1">
            <a:spLocks/>
          </p:cNvSpPr>
          <p:nvPr/>
        </p:nvSpPr>
        <p:spPr>
          <a:xfrm>
            <a:off x="3953122" y="410460"/>
            <a:ext cx="5040561" cy="49826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None/>
              <a:defRPr sz="13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dirty="0" err="1" smtClean="0"/>
              <a:t>Obj</a:t>
            </a:r>
            <a:r>
              <a:rPr lang="es-CL" dirty="0" smtClean="0"/>
              <a:t>: Interpretar tablas y gráficos 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5425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s-CL" dirty="0" smtClean="0">
                <a:solidFill>
                  <a:schemeClr val="accent5"/>
                </a:solidFill>
              </a:rPr>
              <a:t>¿Para qué nos sirven las tablas y gráficos? </a:t>
            </a:r>
            <a:endParaRPr lang="es-CL" dirty="0">
              <a:solidFill>
                <a:schemeClr val="accent5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0" y="1977007"/>
            <a:ext cx="4330824" cy="4488160"/>
          </a:xfrm>
          <a:solidFill>
            <a:schemeClr val="bg1">
              <a:lumMod val="85000"/>
            </a:schemeClr>
          </a:solidFill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Los</a:t>
            </a:r>
            <a:r>
              <a:rPr lang="es-MX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</a:t>
            </a:r>
            <a:r>
              <a:rPr lang="es-MX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gráficos</a:t>
            </a:r>
            <a:r>
              <a:rPr lang="es-MX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y las </a:t>
            </a:r>
            <a:r>
              <a:rPr lang="es-MX" sz="220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tablas</a:t>
            </a:r>
            <a:r>
              <a:rPr lang="es-MX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 representan e interpretan </a:t>
            </a:r>
            <a:r>
              <a:rPr lang="es-MX" sz="2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información, </a:t>
            </a:r>
            <a:r>
              <a:rPr lang="es-MX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 forma clara, precisa y ordenada. </a:t>
            </a:r>
            <a:endParaRPr lang="es-MX" sz="22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s-MX" sz="2200" dirty="0" smtClean="0">
                <a:solidFill>
                  <a:srgbClr val="0070C0"/>
                </a:solidFill>
              </a:rPr>
              <a:t>Casi </a:t>
            </a:r>
            <a:r>
              <a:rPr lang="es-MX" sz="2200" dirty="0">
                <a:solidFill>
                  <a:srgbClr val="0070C0"/>
                </a:solidFill>
              </a:rPr>
              <a:t>todo </a:t>
            </a:r>
            <a:r>
              <a:rPr lang="es-MX" sz="2200" dirty="0" smtClean="0">
                <a:solidFill>
                  <a:srgbClr val="0070C0"/>
                </a:solidFill>
              </a:rPr>
              <a:t>tipo </a:t>
            </a:r>
            <a:r>
              <a:rPr lang="es-MX" sz="2200" dirty="0">
                <a:solidFill>
                  <a:srgbClr val="0070C0"/>
                </a:solidFill>
              </a:rPr>
              <a:t>de información puede organizarse en una tabla de datos y ser representada en algún tipo de gráfico.</a:t>
            </a:r>
          </a:p>
          <a:p>
            <a:pPr algn="just">
              <a:buFont typeface="Wingdings" pitchFamily="2" charset="2"/>
              <a:buChar char="Ø"/>
            </a:pPr>
            <a:r>
              <a:rPr lang="es-MX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Según las características y la cantidad de datos, conviene utilizar uno u otro gráfico.</a:t>
            </a:r>
          </a:p>
          <a:p>
            <a:endParaRPr lang="es-MX" sz="2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2050" name="Picture 2" descr="Resultado de imagen para tablas y grafico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132856"/>
            <a:ext cx="4176464" cy="4176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44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51720" y="548680"/>
            <a:ext cx="5112568" cy="99060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CL" dirty="0" smtClean="0">
                <a:solidFill>
                  <a:srgbClr val="0070C0"/>
                </a:solidFill>
              </a:rPr>
              <a:t>Construcción de tablas </a:t>
            </a:r>
            <a:endParaRPr lang="es-CL" dirty="0">
              <a:solidFill>
                <a:srgbClr val="0070C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710680"/>
            <a:ext cx="8640960" cy="487680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s-CL" dirty="0" smtClean="0"/>
              <a:t>Recolectar datos, organizar y analizar valores, procurando establecer una relación entre ellos.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 smtClean="0"/>
              <a:t>Disponer ordenadamente los datos.</a:t>
            </a:r>
          </a:p>
          <a:p>
            <a:pPr marL="457200" indent="-457200">
              <a:buFont typeface="+mj-lt"/>
              <a:buAutoNum type="arabicPeriod"/>
            </a:pPr>
            <a:r>
              <a:rPr lang="es-CL" dirty="0"/>
              <a:t>O</a:t>
            </a:r>
            <a:r>
              <a:rPr lang="es-CL" dirty="0" smtClean="0"/>
              <a:t>rdenar los datos numéricos, poniendo en filas o columnas los valores de las variables medidas con una misma unidad </a:t>
            </a:r>
          </a:p>
          <a:p>
            <a:pPr marL="457200" indent="-457200">
              <a:buFont typeface="+mj-lt"/>
              <a:buAutoNum type="arabicPeriod"/>
            </a:pPr>
            <a:endParaRPr lang="es-CL" dirty="0"/>
          </a:p>
          <a:p>
            <a:pPr marL="457200" indent="-457200">
              <a:buFont typeface="+mj-lt"/>
              <a:buAutoNum type="arabicPeriod"/>
            </a:pPr>
            <a:r>
              <a:rPr lang="es-MX" dirty="0">
                <a:solidFill>
                  <a:srgbClr val="FF0000"/>
                </a:solidFill>
              </a:rPr>
              <a:t>Las tablas deben incluir: título, </a:t>
            </a:r>
            <a:endParaRPr lang="es-MX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nombre </a:t>
            </a:r>
            <a:r>
              <a:rPr lang="es-MX" dirty="0">
                <a:solidFill>
                  <a:srgbClr val="FF0000"/>
                </a:solidFill>
              </a:rPr>
              <a:t>de las variables y sus respectivas </a:t>
            </a:r>
            <a:endParaRPr lang="es-MX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s-MX" dirty="0" smtClean="0">
                <a:solidFill>
                  <a:srgbClr val="FF0000"/>
                </a:solidFill>
              </a:rPr>
              <a:t>unidades </a:t>
            </a:r>
            <a:r>
              <a:rPr lang="es-MX" dirty="0">
                <a:solidFill>
                  <a:srgbClr val="FF0000"/>
                </a:solidFill>
              </a:rPr>
              <a:t>en los encabezados de cada columna.</a:t>
            </a:r>
            <a:endParaRPr lang="es-CL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endParaRPr lang="es-CL" dirty="0" smtClean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7491">
            <a:off x="6897356" y="3967212"/>
            <a:ext cx="1942278" cy="1707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475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56176" y="785517"/>
            <a:ext cx="2736304" cy="4876800"/>
          </a:xfrm>
        </p:spPr>
        <p:txBody>
          <a:bodyPr>
            <a:noAutofit/>
          </a:bodyPr>
          <a:lstStyle/>
          <a:p>
            <a:pPr algn="just"/>
            <a:r>
              <a:rPr lang="es-MX" sz="1800" dirty="0"/>
              <a:t>En esta tabla hay dos columnas: en la primera columna se escriben los datos de la variable que cambia o se modifica </a:t>
            </a:r>
            <a:r>
              <a:rPr lang="es-MX" sz="1800" b="1" dirty="0"/>
              <a:t>(variable independiente). </a:t>
            </a:r>
            <a:r>
              <a:rPr lang="es-MX" sz="1800" dirty="0"/>
              <a:t>En este caso, corresponde a la masa suspendida (expresada en g). </a:t>
            </a:r>
            <a:endParaRPr lang="es-MX" sz="1800" dirty="0" smtClean="0"/>
          </a:p>
          <a:p>
            <a:pPr algn="just"/>
            <a:r>
              <a:rPr lang="es-MX" sz="1800" dirty="0" smtClean="0"/>
              <a:t>En </a:t>
            </a:r>
            <a:r>
              <a:rPr lang="es-MX" sz="1800" dirty="0"/>
              <a:t>la segunda columna se escriben los datos de lo que se mide </a:t>
            </a:r>
            <a:r>
              <a:rPr lang="es-MX" sz="1800" b="1" dirty="0"/>
              <a:t>(variable dependiente)</a:t>
            </a:r>
            <a:r>
              <a:rPr lang="es-MX" sz="1800" dirty="0"/>
              <a:t>. En este caso, es el estiramiento del resorte (expresado en cm)</a:t>
            </a:r>
            <a:endParaRPr lang="es-CL" sz="18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92696"/>
            <a:ext cx="5904656" cy="4092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59993" y="5009879"/>
            <a:ext cx="5544616" cy="163121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s-MX" sz="2000" dirty="0" smtClean="0"/>
              <a:t>Permiten organizar </a:t>
            </a:r>
            <a:r>
              <a:rPr lang="es-MX" sz="2000" dirty="0"/>
              <a:t>los datos para mostrar qué tan seguido ocurre algo (</a:t>
            </a:r>
            <a:r>
              <a:rPr lang="es-MX" sz="2000" b="1" dirty="0"/>
              <a:t>frecuencia</a:t>
            </a:r>
            <a:r>
              <a:rPr lang="es-MX" sz="2000" dirty="0"/>
              <a:t>), permite organizar la información numérica recogida, por ejemplo, a través de </a:t>
            </a:r>
            <a:r>
              <a:rPr lang="es-MX" sz="2000" dirty="0" smtClean="0"/>
              <a:t>una experiencia practica. 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279220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07704" y="476672"/>
            <a:ext cx="5698976" cy="864096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CL" dirty="0" smtClean="0"/>
              <a:t>Identificación de variables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467544" y="1628800"/>
            <a:ext cx="799288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Una variable es un factor que modifica el fenómeno que se quiere estudiar y muchos fenómenos dependen de más de una variable. Por eso, para interpretar correctamente los resultados de un experimento, es importante identificar las variables que intervienen. </a:t>
            </a:r>
            <a:endParaRPr lang="es-C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64510"/>
            <a:ext cx="8208912" cy="3840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461524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548680"/>
            <a:ext cx="5482952" cy="720080"/>
          </a:xfrm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s-CL" dirty="0" smtClean="0"/>
              <a:t>Construcción de gráficos 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683568" y="1916832"/>
            <a:ext cx="74888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 smtClean="0"/>
              <a:t>Los gráficos permiten visualizar la información contenida en las tablas de manera rápida y sencilla, demostrando con mayor claridad la  relación que estos datos tienen entre sí, permitiendo analizarlos e interpretarlos.</a:t>
            </a:r>
            <a:endParaRPr lang="es-CL" dirty="0"/>
          </a:p>
        </p:txBody>
      </p:sp>
      <p:pic>
        <p:nvPicPr>
          <p:cNvPr id="7172" name="Picture 4" descr="Resultado de imagen para tipos de grafic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5" y="3141747"/>
            <a:ext cx="7344814" cy="3457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633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3768" y="404664"/>
            <a:ext cx="3970784" cy="9906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es-CL" dirty="0" smtClean="0"/>
              <a:t>Gráfico de barras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2458616" cy="48768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s-MX" sz="1800" dirty="0"/>
              <a:t/>
            </a:r>
            <a:br>
              <a:rPr lang="es-MX" sz="1800" dirty="0"/>
            </a:br>
            <a:r>
              <a:rPr lang="es-MX" sz="1800" dirty="0" smtClean="0"/>
              <a:t>También </a:t>
            </a:r>
            <a:r>
              <a:rPr lang="es-MX" sz="1800" dirty="0"/>
              <a:t>conocido como diagrama de barras, es una forma de representar gráficamente un conjunto de datos. Está formado por barras rectangulares de diferentes longitudes, proporcionales a los valores o datos representados. Este tipo de gráfico es muy útil para comparar datos.</a:t>
            </a:r>
            <a:r>
              <a:rPr lang="es-MX" dirty="0"/>
              <a:t> </a:t>
            </a:r>
          </a:p>
          <a:p>
            <a:endParaRPr lang="es-CL" dirty="0"/>
          </a:p>
        </p:txBody>
      </p:sp>
      <p:pic>
        <p:nvPicPr>
          <p:cNvPr id="8194" name="Picture 2" descr="Resultado de imagen para grafico de barr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700808"/>
            <a:ext cx="6228184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862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>Pasos para construir gráfico de barras </a:t>
            </a:r>
            <a:endParaRPr lang="es-CL" dirty="0"/>
          </a:p>
        </p:txBody>
      </p:sp>
      <p:sp>
        <p:nvSpPr>
          <p:cNvPr id="4" name="3 Rectángulo"/>
          <p:cNvSpPr/>
          <p:nvPr/>
        </p:nvSpPr>
        <p:spPr>
          <a:xfrm>
            <a:off x="683568" y="1697506"/>
            <a:ext cx="7488832" cy="42473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rgbClr val="0070C0"/>
                </a:solidFill>
              </a:rPr>
              <a:t>Paso 1 Confecciona una tabla con los datos recolectados</a:t>
            </a:r>
            <a:r>
              <a:rPr lang="es-MX" dirty="0" smtClean="0"/>
              <a:t>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chemeClr val="tx2"/>
                </a:solidFill>
              </a:rPr>
              <a:t>Paso 2 Dibuja dos ejes: uno horizontal, llamado eje X, y otro vertical, llamado eje Y.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rgbClr val="0070C0"/>
                </a:solidFill>
              </a:rPr>
              <a:t>Paso 3 Determina la variable que irá en cada eje y escríbela. En el eje X irá la independiente y en el eje Y la dependiente.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rgbClr val="FF0000"/>
                </a:solidFill>
              </a:rPr>
              <a:t>Paso 4 Divide cada eje en tantas partes como datos haya que graficar.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rgbClr val="0070C0"/>
                </a:solidFill>
              </a:rPr>
              <a:t>Paso 5 Marca, con la ayuda de una regla, los intervalos en el eje vertical a distancias proporcionales.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rgbClr val="FF0000"/>
                </a:solidFill>
              </a:rPr>
              <a:t>Paso 6 Ubica en el eje vertical los datos de la tabla.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rgbClr val="0070C0"/>
                </a:solidFill>
              </a:rPr>
              <a:t>Paso 7 Dibuja en el eje horizontal una barra que tendrá la altura correspondiente a cada dato de la variable dependiente</a:t>
            </a:r>
            <a:r>
              <a:rPr lang="es-MX" dirty="0" smtClean="0"/>
              <a:t>. </a:t>
            </a:r>
          </a:p>
          <a:p>
            <a:pPr marL="285750" indent="-285750">
              <a:buFont typeface="Wingdings" pitchFamily="2" charset="2"/>
              <a:buChar char="ü"/>
            </a:pPr>
            <a:r>
              <a:rPr lang="es-MX" dirty="0" smtClean="0">
                <a:solidFill>
                  <a:srgbClr val="FF0000"/>
                </a:solidFill>
              </a:rPr>
              <a:t>Paso 8 Agrega un título al gráfico que evidencie la relación entre las variables y sus unidades de medida. Coloca la fuente de la cual se obtuvieron los datos.</a:t>
            </a:r>
            <a:endParaRPr lang="es-CL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203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92696"/>
            <a:ext cx="8352928" cy="5832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0287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">
  <a:themeElements>
    <a:clrScheme name="Claridad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Clásico de Offic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206</TotalTime>
  <Words>449</Words>
  <Application>Microsoft Office PowerPoint</Application>
  <PresentationFormat>Presentación en pantalla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Claridad</vt:lpstr>
      <vt:lpstr>Tablas y gráficos </vt:lpstr>
      <vt:lpstr>¿Para qué nos sirven las tablas y gráficos? </vt:lpstr>
      <vt:lpstr>Construcción de tablas </vt:lpstr>
      <vt:lpstr>Presentación de PowerPoint</vt:lpstr>
      <vt:lpstr>Identificación de variables</vt:lpstr>
      <vt:lpstr>Construcción de gráficos </vt:lpstr>
      <vt:lpstr>Gráfico de barras</vt:lpstr>
      <vt:lpstr>Pasos para construir gráfico de barras </vt:lpstr>
      <vt:lpstr>Presentación de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Tablas y gráficos</dc:title>
  <dc:creator>Nataly Ramírez</dc:creator>
  <cp:lastModifiedBy>Nataly Ramírez</cp:lastModifiedBy>
  <cp:revision>13</cp:revision>
  <dcterms:created xsi:type="dcterms:W3CDTF">2020-03-09T13:22:29Z</dcterms:created>
  <dcterms:modified xsi:type="dcterms:W3CDTF">2020-03-20T20:01:58Z</dcterms:modified>
</cp:coreProperties>
</file>