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73" r:id="rId8"/>
    <p:sldId id="274" r:id="rId9"/>
    <p:sldId id="275" r:id="rId10"/>
    <p:sldId id="262" r:id="rId11"/>
    <p:sldId id="276" r:id="rId12"/>
    <p:sldId id="263" r:id="rId13"/>
    <p:sldId id="269" r:id="rId14"/>
    <p:sldId id="264" r:id="rId15"/>
    <p:sldId id="265" r:id="rId16"/>
    <p:sldId id="266" r:id="rId17"/>
    <p:sldId id="267" r:id="rId18"/>
    <p:sldId id="268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331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15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973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142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972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3843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7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8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1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0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7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27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8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1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5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2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4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468" y="2120707"/>
            <a:ext cx="7997267" cy="965915"/>
          </a:xfrm>
        </p:spPr>
        <p:txBody>
          <a:bodyPr/>
          <a:lstStyle/>
          <a:p>
            <a:pPr algn="ctr"/>
            <a:r>
              <a:rPr lang="es-CL" dirty="0" smtClean="0"/>
              <a:t>Microorganismos 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1468" y="862203"/>
            <a:ext cx="8825658" cy="5415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err="1" smtClean="0">
                <a:solidFill>
                  <a:schemeClr val="tx1"/>
                </a:solidFill>
              </a:rPr>
              <a:t>Obj</a:t>
            </a:r>
            <a:r>
              <a:rPr lang="es-CL" dirty="0" smtClean="0">
                <a:solidFill>
                  <a:schemeClr val="tx1"/>
                </a:solidFill>
              </a:rPr>
              <a:t>: Conocer los microorganismos y su importancia para la vida 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4098" name="Picture 2" descr="Resultado de imagen para microorganis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389">
            <a:off x="5718220" y="3374263"/>
            <a:ext cx="4932563" cy="283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0531" y="913148"/>
            <a:ext cx="3404167" cy="7284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dirty="0" smtClean="0"/>
              <a:t>BACTERIAS 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2603499"/>
            <a:ext cx="5537916" cy="3848815"/>
          </a:xfrm>
        </p:spPr>
        <p:txBody>
          <a:bodyPr/>
          <a:lstStyle/>
          <a:p>
            <a:r>
              <a:rPr lang="es-CL" sz="2200" b="1" dirty="0" smtClean="0"/>
              <a:t>Son microorganismos unicelulares, de forma diferente y hábitat variable</a:t>
            </a:r>
          </a:p>
          <a:p>
            <a:r>
              <a:rPr lang="es-CL" sz="2200" b="1" dirty="0" smtClean="0"/>
              <a:t>Algunas son capaces de formar una envoltura o cápsula</a:t>
            </a:r>
          </a:p>
          <a:p>
            <a:r>
              <a:rPr lang="es-CL" sz="2200" b="1" dirty="0" smtClean="0"/>
              <a:t>Todas se multiplican por división </a:t>
            </a:r>
          </a:p>
          <a:p>
            <a:r>
              <a:rPr lang="es-CL" sz="2200" b="1" dirty="0" smtClean="0"/>
              <a:t>Encontramos bacterias aeróbicas y anaeróbicas </a:t>
            </a:r>
          </a:p>
          <a:p>
            <a:endParaRPr lang="es-CL" dirty="0"/>
          </a:p>
        </p:txBody>
      </p:sp>
      <p:pic>
        <p:nvPicPr>
          <p:cNvPr id="6146" name="Picture 2" descr="Resultado de imagen para bacterias caracterist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238">
            <a:off x="5924281" y="2341494"/>
            <a:ext cx="5808372" cy="437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3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Formas de las bacterias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232" y="2322146"/>
            <a:ext cx="4050092" cy="3416300"/>
          </a:xfrm>
        </p:spPr>
        <p:txBody>
          <a:bodyPr>
            <a:noAutofit/>
          </a:bodyPr>
          <a:lstStyle/>
          <a:p>
            <a:pPr algn="just"/>
            <a:r>
              <a:rPr lang="es-CL" sz="2000" b="1" dirty="0" smtClean="0"/>
              <a:t>Cocos: bacterias que son mas resistentes a la desecación.</a:t>
            </a:r>
          </a:p>
          <a:p>
            <a:pPr algn="just"/>
            <a:endParaRPr lang="es-CL" sz="2000" b="1" dirty="0" smtClean="0"/>
          </a:p>
          <a:p>
            <a:pPr algn="just"/>
            <a:r>
              <a:rPr lang="es-CL" sz="2000" b="1" dirty="0" smtClean="0"/>
              <a:t>Bacilos: formas alargadas que tienen un mayor área de superficie para absorber nutrientes.</a:t>
            </a:r>
          </a:p>
          <a:p>
            <a:pPr algn="just"/>
            <a:r>
              <a:rPr lang="es-CL" sz="2000" b="1" dirty="0" smtClean="0"/>
              <a:t>Espirilos: hélices que pueden moverse con mayor facilidad en los fluidos </a:t>
            </a:r>
            <a:endParaRPr lang="es-CL" sz="2000" b="1" dirty="0"/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802" y="1953828"/>
            <a:ext cx="6208888" cy="43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11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026" y="794000"/>
            <a:ext cx="3695871" cy="7284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dirty="0" smtClean="0"/>
              <a:t>B</a:t>
            </a:r>
            <a:r>
              <a:rPr lang="es-CL" sz="4000" dirty="0" smtClean="0"/>
              <a:t>ACTERIAS</a:t>
            </a: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9838" y="2750222"/>
            <a:ext cx="4820843" cy="3416300"/>
          </a:xfrm>
        </p:spPr>
        <p:txBody>
          <a:bodyPr/>
          <a:lstStyle/>
          <a:p>
            <a:r>
              <a:rPr lang="es-CL" sz="2400" b="1" dirty="0" smtClean="0"/>
              <a:t>Viven en ambientes diversos </a:t>
            </a:r>
            <a:endParaRPr lang="es-CL" sz="2400" b="1" dirty="0"/>
          </a:p>
          <a:p>
            <a:r>
              <a:rPr lang="es-CL" sz="2400" b="1" dirty="0" smtClean="0"/>
              <a:t>Pueden vivir aisladas o agrupadas formando colonias</a:t>
            </a:r>
          </a:p>
          <a:p>
            <a:r>
              <a:rPr lang="es-CL" sz="2400" b="1" dirty="0" smtClean="0"/>
              <a:t>Algunas son autótrofas y otras heterótrofas </a:t>
            </a:r>
          </a:p>
          <a:p>
            <a:r>
              <a:rPr lang="es-CL" sz="2400" b="1" dirty="0" smtClean="0"/>
              <a:t>Se reproducen por bipartición </a:t>
            </a:r>
            <a:endParaRPr lang="es-CL" sz="2400" b="1" dirty="0"/>
          </a:p>
          <a:p>
            <a:endParaRPr lang="es-CL" dirty="0"/>
          </a:p>
        </p:txBody>
      </p:sp>
      <p:pic>
        <p:nvPicPr>
          <p:cNvPr id="7172" name="Picture 4" descr="Resultado de imagen para bacter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1235">
            <a:off x="717655" y="2671405"/>
            <a:ext cx="5219507" cy="35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n para bacter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020">
            <a:off x="9491272" y="241129"/>
            <a:ext cx="2341107" cy="18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 descr="Resultado de imagen para biparticion en bacter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929" y="798666"/>
            <a:ext cx="2320452" cy="7284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HONGOS </a:t>
            </a:r>
            <a:endParaRPr lang="es-CL" dirty="0"/>
          </a:p>
        </p:txBody>
      </p:sp>
      <p:pic>
        <p:nvPicPr>
          <p:cNvPr id="8198" name="Picture 6" descr="Resultado de imagen para hongos microscopic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599">
            <a:off x="7131682" y="2413595"/>
            <a:ext cx="4426139" cy="430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686" y="2269494"/>
            <a:ext cx="5035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 smtClean="0"/>
              <a:t>Pertenecen al reino </a:t>
            </a:r>
            <a:r>
              <a:rPr lang="es-CL" b="1" dirty="0" err="1"/>
              <a:t>F</a:t>
            </a:r>
            <a:r>
              <a:rPr lang="es-CL" b="1" dirty="0" err="1" smtClean="0"/>
              <a:t>ungi</a:t>
            </a:r>
            <a:endParaRPr lang="es-CL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 smtClean="0"/>
              <a:t>Los podemos encontrar en alimentos descompuestos  (obtienen energía)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dirty="0" smtClean="0"/>
              <a:t>Son heterótrofos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dirty="0"/>
          </a:p>
        </p:txBody>
      </p:sp>
      <p:pic>
        <p:nvPicPr>
          <p:cNvPr id="8200" name="Picture 8" descr="Resultado de imagen para hongos microorganis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09" y="3554569"/>
            <a:ext cx="3810000" cy="330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9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4203" y="2500434"/>
            <a:ext cx="6178061" cy="2599104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Los virus con partículas microscópicas que </a:t>
            </a:r>
            <a:r>
              <a:rPr lang="es-CL" b="1" dirty="0" smtClean="0"/>
              <a:t>NO</a:t>
            </a:r>
            <a:r>
              <a:rPr lang="es-CL" dirty="0" smtClean="0"/>
              <a:t> son células, ni están formadas por ellas </a:t>
            </a:r>
          </a:p>
          <a:p>
            <a:r>
              <a:rPr lang="es-CL" dirty="0" smtClean="0"/>
              <a:t>No se pueden reproducir por si solos, sino que dependen de otro organismo (huésped) </a:t>
            </a:r>
          </a:p>
          <a:p>
            <a:r>
              <a:rPr lang="es-CL" dirty="0" smtClean="0"/>
              <a:t>Carecen de estructuras necesarias para su reproducción.</a:t>
            </a:r>
          </a:p>
          <a:p>
            <a:r>
              <a:rPr lang="es-CL" dirty="0" smtClean="0"/>
              <a:t>No tienen la capacidad de obtener materia y energía</a:t>
            </a:r>
          </a:p>
          <a:p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5010483" y="1087287"/>
            <a:ext cx="128913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L" sz="3200" dirty="0" smtClean="0"/>
              <a:t>VIRUS</a:t>
            </a:r>
            <a:endParaRPr lang="es-CL" sz="3200" dirty="0"/>
          </a:p>
        </p:txBody>
      </p:sp>
      <p:sp>
        <p:nvSpPr>
          <p:cNvPr id="6" name="5 Pentágono"/>
          <p:cNvSpPr/>
          <p:nvPr/>
        </p:nvSpPr>
        <p:spPr>
          <a:xfrm>
            <a:off x="1688123" y="2649414"/>
            <a:ext cx="3282462" cy="1359877"/>
          </a:xfrm>
          <a:prstGeom prst="homePlate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dirty="0" smtClean="0">
                <a:solidFill>
                  <a:schemeClr val="tx1"/>
                </a:solidFill>
              </a:rPr>
              <a:t>Características que impiden clasificar a los virus como microorganismos 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026" name="Picture 2" descr="Resultado de imagen para viru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3" y="4220308"/>
            <a:ext cx="3657599" cy="215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2709" y="877582"/>
            <a:ext cx="6078184" cy="728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ESTRUCTURA DE LOS VIRUS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616" y="2406162"/>
            <a:ext cx="6547107" cy="34163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sz="2200" dirty="0" smtClean="0"/>
              <a:t>La estructura de un virus es simple, a pesar de esto existe cierta diversidad que es usada para la clasificación de estos microorganismos. </a:t>
            </a:r>
          </a:p>
          <a:p>
            <a:pPr algn="just"/>
            <a:r>
              <a:rPr lang="es-CL" sz="2200" u="sng" dirty="0" smtClean="0">
                <a:solidFill>
                  <a:srgbClr val="FF0000"/>
                </a:solidFill>
              </a:rPr>
              <a:t>Acido nucleico</a:t>
            </a:r>
            <a:r>
              <a:rPr lang="es-CL" sz="2200" dirty="0" smtClean="0"/>
              <a:t>: (ADN o ARN) cualquiera de estos ácidos puede presentarse en forma </a:t>
            </a:r>
            <a:r>
              <a:rPr lang="es-CL" sz="2200" dirty="0" err="1" smtClean="0"/>
              <a:t>monocatenaria</a:t>
            </a:r>
            <a:r>
              <a:rPr lang="es-CL" sz="2200" dirty="0" smtClean="0"/>
              <a:t> o </a:t>
            </a:r>
            <a:r>
              <a:rPr lang="es-CL" sz="2200" dirty="0" err="1" smtClean="0"/>
              <a:t>bicatenaria</a:t>
            </a:r>
            <a:r>
              <a:rPr lang="es-CL" sz="2200" dirty="0" smtClean="0"/>
              <a:t>. </a:t>
            </a:r>
          </a:p>
          <a:p>
            <a:pPr algn="just"/>
            <a:r>
              <a:rPr lang="es-CL" sz="2200" u="sng" dirty="0" err="1" smtClean="0">
                <a:solidFill>
                  <a:srgbClr val="FF0000"/>
                </a:solidFill>
              </a:rPr>
              <a:t>Capside</a:t>
            </a:r>
            <a:r>
              <a:rPr lang="es-CL" sz="2200" dirty="0" smtClean="0"/>
              <a:t>: cubierta proteica que rodea al </a:t>
            </a:r>
            <a:r>
              <a:rPr lang="es-CL" sz="2200" dirty="0" err="1" smtClean="0"/>
              <a:t>ac</a:t>
            </a:r>
            <a:r>
              <a:rPr lang="es-CL" sz="2200" dirty="0" smtClean="0"/>
              <a:t>. Nucleico. Formada por numerosas copias de una proteína (</a:t>
            </a:r>
            <a:r>
              <a:rPr lang="es-CL" sz="2200" dirty="0" err="1" smtClean="0"/>
              <a:t>capsómero</a:t>
            </a:r>
            <a:r>
              <a:rPr lang="es-CL" sz="2200" dirty="0" smtClean="0"/>
              <a:t>) </a:t>
            </a:r>
          </a:p>
          <a:p>
            <a:pPr algn="just"/>
            <a:r>
              <a:rPr lang="es-CL" sz="2200" u="sng" dirty="0" smtClean="0">
                <a:solidFill>
                  <a:srgbClr val="FF0000"/>
                </a:solidFill>
              </a:rPr>
              <a:t>Envoltura</a:t>
            </a:r>
            <a:r>
              <a:rPr lang="es-CL" sz="2200" dirty="0" smtClean="0"/>
              <a:t>: solo la presentan los “virus envueltos” esta constituida por lipoproteínas de origen celular en la que se insertan glicoproteínas.  </a:t>
            </a:r>
          </a:p>
          <a:p>
            <a:endParaRPr lang="es-CL" dirty="0"/>
          </a:p>
        </p:txBody>
      </p:sp>
      <p:pic>
        <p:nvPicPr>
          <p:cNvPr id="2050" name="Picture 2" descr="Resultado de imagen para estructura de un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238" y="2490299"/>
            <a:ext cx="48768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Resultado de imagen para tipos de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08" y="211015"/>
            <a:ext cx="11493013" cy="604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1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Resultado de imagen para tamaño de los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5" y="93785"/>
            <a:ext cx="11769969" cy="63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32" y="471401"/>
            <a:ext cx="8761413" cy="728480"/>
          </a:xfrm>
        </p:spPr>
        <p:txBody>
          <a:bodyPr/>
          <a:lstStyle/>
          <a:p>
            <a:r>
              <a:rPr lang="es-CL" dirty="0" smtClean="0"/>
              <a:t>Conociendo a los seres vivos </a:t>
            </a:r>
            <a:endParaRPr lang="es-CL" dirty="0"/>
          </a:p>
        </p:txBody>
      </p:sp>
      <p:pic>
        <p:nvPicPr>
          <p:cNvPr id="1026" name="Picture 2" descr="Resultado de imagen para los seres vivos caracteristica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9881"/>
            <a:ext cx="12015989" cy="565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5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14678" y="889305"/>
            <a:ext cx="3850800" cy="728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Ciclo de un virus 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2297723"/>
            <a:ext cx="9900871" cy="4040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4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Resultado de imagen para los seres vivos caracterist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" y="0"/>
            <a:ext cx="120106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2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594" y="780495"/>
            <a:ext cx="8761413" cy="728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dirty="0" smtClean="0"/>
              <a:t>las células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14" y="2975020"/>
            <a:ext cx="4842456" cy="3258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619" y="2404045"/>
            <a:ext cx="4572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 descr="Resultado de imagen para celula procariota y eucario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62"/>
            <a:ext cx="12041746" cy="64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5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Los microorganismos </a:t>
            </a:r>
            <a:endParaRPr lang="es-CL" dirty="0"/>
          </a:p>
        </p:txBody>
      </p:sp>
      <p:pic>
        <p:nvPicPr>
          <p:cNvPr id="5122" name="Picture 2" descr="Resultado de imagen para microorganism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60" y="2873956"/>
            <a:ext cx="6100535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459" y="2689280"/>
            <a:ext cx="3631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2400" dirty="0" smtClean="0"/>
              <a:t>No se pueden ver a simple vista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2400" dirty="0" smtClean="0"/>
              <a:t>Los podemos observar con un microscopio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CL" sz="24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sz="2400" dirty="0"/>
              <a:t>B</a:t>
            </a:r>
            <a:r>
              <a:rPr lang="es-CL" sz="2400" dirty="0" smtClean="0"/>
              <a:t>acterias, protozoos y algunos hongos 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5637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2045" y="5526779"/>
            <a:ext cx="2631831" cy="388511"/>
          </a:xfrm>
        </p:spPr>
        <p:txBody>
          <a:bodyPr/>
          <a:lstStyle/>
          <a:p>
            <a:r>
              <a:rPr lang="es-CL" sz="1800" dirty="0" smtClean="0">
                <a:solidFill>
                  <a:schemeClr val="tx1"/>
                </a:solidFill>
              </a:rPr>
              <a:t>Bacterias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5" y="2169409"/>
            <a:ext cx="3432292" cy="3157008"/>
          </a:xfrm>
          <a:prstGeom prst="rect">
            <a:avLst/>
          </a:prstGeom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492" y="1472333"/>
            <a:ext cx="5825066" cy="480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4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5" y="452931"/>
            <a:ext cx="4628445" cy="5129426"/>
          </a:xfrm>
          <a:prstGeom prst="rect">
            <a:avLst/>
          </a:prstGeom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67" y="1192390"/>
            <a:ext cx="4252383" cy="4389967"/>
          </a:xfrm>
          <a:prstGeom prst="rect">
            <a:avLst/>
          </a:prstGeom>
        </p:spPr>
      </p:pic>
      <p:sp>
        <p:nvSpPr>
          <p:cNvPr id="6" name="CuadroTexto 2"/>
          <p:cNvSpPr txBox="1"/>
          <p:nvPr/>
        </p:nvSpPr>
        <p:spPr>
          <a:xfrm>
            <a:off x="1795367" y="574200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MICROALGAS</a:t>
            </a:r>
            <a:endParaRPr lang="es-CL" b="1" dirty="0"/>
          </a:p>
        </p:txBody>
      </p:sp>
      <p:sp>
        <p:nvSpPr>
          <p:cNvPr id="7" name="CuadroTexto 4"/>
          <p:cNvSpPr txBox="1"/>
          <p:nvPr/>
        </p:nvSpPr>
        <p:spPr>
          <a:xfrm>
            <a:off x="7940430" y="5742001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PROTOZOO, PARAMECIO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2214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Microorganismos patógenos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8155" y="2392484"/>
            <a:ext cx="6969138" cy="3416300"/>
          </a:xfrm>
        </p:spPr>
        <p:txBody>
          <a:bodyPr/>
          <a:lstStyle/>
          <a:p>
            <a:pPr algn="just"/>
            <a:r>
              <a:rPr lang="es-CL" b="1" dirty="0" smtClean="0"/>
              <a:t>Es todo microorganismo capaz de provocar enfermedades infecciosas en el hospedero </a:t>
            </a:r>
          </a:p>
          <a:p>
            <a:pPr algn="just"/>
            <a:endParaRPr lang="es-CL" b="1" dirty="0"/>
          </a:p>
          <a:p>
            <a:pPr algn="just"/>
            <a:r>
              <a:rPr lang="es-CL" b="1" dirty="0" smtClean="0"/>
              <a:t>Los organismos nosocomiales son una categoría de patógenos responsables de las infecciones intrahospitalarias  </a:t>
            </a:r>
            <a:endParaRPr lang="es-CL" b="1" dirty="0"/>
          </a:p>
        </p:txBody>
      </p:sp>
      <p:pic>
        <p:nvPicPr>
          <p:cNvPr id="1026" name="Picture 2" descr="Resultado de imagen para microorganismos patoge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24" y="2807676"/>
            <a:ext cx="3852740" cy="291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4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786</TotalTime>
  <Words>339</Words>
  <Application>Microsoft Office PowerPoint</Application>
  <PresentationFormat>Personalizado</PresentationFormat>
  <Paragraphs>50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Ion Boardroom</vt:lpstr>
      <vt:lpstr>Microorganismos </vt:lpstr>
      <vt:lpstr>Conociendo a los seres vivos </vt:lpstr>
      <vt:lpstr>Presentación de PowerPoint</vt:lpstr>
      <vt:lpstr>las células</vt:lpstr>
      <vt:lpstr>Presentación de PowerPoint</vt:lpstr>
      <vt:lpstr>Los microorganismos </vt:lpstr>
      <vt:lpstr>Bacterias </vt:lpstr>
      <vt:lpstr>Presentación de PowerPoint</vt:lpstr>
      <vt:lpstr>Microorganismos patógenos</vt:lpstr>
      <vt:lpstr>BACTERIAS </vt:lpstr>
      <vt:lpstr>Formas de las bacterias</vt:lpstr>
      <vt:lpstr>BACTERIAS </vt:lpstr>
      <vt:lpstr>Presentación de PowerPoint</vt:lpstr>
      <vt:lpstr>HONGOS </vt:lpstr>
      <vt:lpstr>Presentación de PowerPoint</vt:lpstr>
      <vt:lpstr>Presentación de PowerPoint</vt:lpstr>
      <vt:lpstr>ESTRUCTURA DE LOS VIRUS</vt:lpstr>
      <vt:lpstr>Presentación de PowerPoint</vt:lpstr>
      <vt:lpstr>Presentación de PowerPoint</vt:lpstr>
      <vt:lpstr>Ciclo de un virus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Microorganismos</dc:title>
  <dc:creator>Gerardo Antonio Salgado Cáceres</dc:creator>
  <cp:lastModifiedBy>Nataly Ramírez</cp:lastModifiedBy>
  <cp:revision>21</cp:revision>
  <dcterms:created xsi:type="dcterms:W3CDTF">2017-07-31T03:14:30Z</dcterms:created>
  <dcterms:modified xsi:type="dcterms:W3CDTF">2020-03-19T12:25:10Z</dcterms:modified>
</cp:coreProperties>
</file>