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444" r:id="rId3"/>
    <p:sldId id="468" r:id="rId4"/>
    <p:sldId id="470" r:id="rId5"/>
    <p:sldId id="469" r:id="rId6"/>
    <p:sldId id="471" r:id="rId7"/>
    <p:sldId id="472" r:id="rId8"/>
    <p:sldId id="473" r:id="rId9"/>
    <p:sldId id="474" r:id="rId10"/>
    <p:sldId id="475" r:id="rId11"/>
    <p:sldId id="477" r:id="rId12"/>
    <p:sldId id="478" r:id="rId13"/>
    <p:sldId id="476" r:id="rId14"/>
    <p:sldId id="479" r:id="rId15"/>
    <p:sldId id="480" r:id="rId16"/>
    <p:sldId id="481" r:id="rId17"/>
    <p:sldId id="482" r:id="rId18"/>
    <p:sldId id="483" r:id="rId19"/>
    <p:sldId id="484" r:id="rId20"/>
    <p:sldId id="485" r:id="rId21"/>
    <p:sldId id="486" r:id="rId22"/>
    <p:sldId id="488" r:id="rId23"/>
    <p:sldId id="490" r:id="rId24"/>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29A"/>
    <a:srgbClr val="FCFD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291" autoAdjust="0"/>
  </p:normalViewPr>
  <p:slideViewPr>
    <p:cSldViewPr snapToGrid="0" snapToObjects="1">
      <p:cViewPr varScale="1">
        <p:scale>
          <a:sx n="72" d="100"/>
          <a:sy n="72" d="100"/>
        </p:scale>
        <p:origin x="11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EA1535D-A619-3D4B-9546-B1433791BFF9}"/>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es-CL"/>
          </a:p>
        </p:txBody>
      </p:sp>
      <p:sp>
        <p:nvSpPr>
          <p:cNvPr id="3" name="Marcador de fecha 2">
            <a:extLst>
              <a:ext uri="{FF2B5EF4-FFF2-40B4-BE49-F238E27FC236}">
                <a16:creationId xmlns:a16="http://schemas.microsoft.com/office/drawing/2014/main" id="{6E3772D0-7780-0545-80D8-3A3C42832D42}"/>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D81DCD37-967B-534E-9C78-E5461E186DDE}" type="datetimeFigureOut">
              <a:rPr lang="es-CL"/>
              <a:pPr>
                <a:defRPr/>
              </a:pPr>
              <a:t>24-03-2020</a:t>
            </a:fld>
            <a:endParaRPr lang="es-CL"/>
          </a:p>
        </p:txBody>
      </p:sp>
      <p:sp>
        <p:nvSpPr>
          <p:cNvPr id="4" name="Marcador de pie de página 3">
            <a:extLst>
              <a:ext uri="{FF2B5EF4-FFF2-40B4-BE49-F238E27FC236}">
                <a16:creationId xmlns:a16="http://schemas.microsoft.com/office/drawing/2014/main" id="{E9D9DF56-3804-2149-8CCC-31617EF04717}"/>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es-CL"/>
          </a:p>
        </p:txBody>
      </p:sp>
      <p:sp>
        <p:nvSpPr>
          <p:cNvPr id="5" name="Marcador de número de diapositiva 4">
            <a:extLst>
              <a:ext uri="{FF2B5EF4-FFF2-40B4-BE49-F238E27FC236}">
                <a16:creationId xmlns:a16="http://schemas.microsoft.com/office/drawing/2014/main" id="{080EE1AA-1425-4A4D-8FDF-6C9663FD386C}"/>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A189C5-34A1-E346-ACD2-08416AC03E25}"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6977C410-8449-AC43-8D36-A3D11011749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CL"/>
          </a:p>
        </p:txBody>
      </p:sp>
      <p:sp>
        <p:nvSpPr>
          <p:cNvPr id="3" name="2 Marcador de fecha">
            <a:extLst>
              <a:ext uri="{FF2B5EF4-FFF2-40B4-BE49-F238E27FC236}">
                <a16:creationId xmlns:a16="http://schemas.microsoft.com/office/drawing/2014/main" id="{B83FCD42-B4AD-584A-A8A6-C786E8C0D0A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1D5045-ACBE-B048-A958-512A0FCF8FD8}" type="datetimeFigureOut">
              <a:rPr lang="es-CL"/>
              <a:pPr>
                <a:defRPr/>
              </a:pPr>
              <a:t>24-03-2020</a:t>
            </a:fld>
            <a:endParaRPr lang="es-CL"/>
          </a:p>
        </p:txBody>
      </p:sp>
      <p:sp>
        <p:nvSpPr>
          <p:cNvPr id="4" name="3 Marcador de imagen de diapositiva">
            <a:extLst>
              <a:ext uri="{FF2B5EF4-FFF2-40B4-BE49-F238E27FC236}">
                <a16:creationId xmlns:a16="http://schemas.microsoft.com/office/drawing/2014/main" id="{E72A44A6-5EB5-634D-9A8C-00CA57E8805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a:extLst>
              <a:ext uri="{FF2B5EF4-FFF2-40B4-BE49-F238E27FC236}">
                <a16:creationId xmlns:a16="http://schemas.microsoft.com/office/drawing/2014/main" id="{D2465136-BD18-7741-8DAD-B2A8127D5C6B}"/>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a:extLst>
              <a:ext uri="{FF2B5EF4-FFF2-40B4-BE49-F238E27FC236}">
                <a16:creationId xmlns:a16="http://schemas.microsoft.com/office/drawing/2014/main" id="{F0E36F3C-1E7E-1343-80F6-67A4485762C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CL"/>
          </a:p>
        </p:txBody>
      </p:sp>
      <p:sp>
        <p:nvSpPr>
          <p:cNvPr id="7" name="6 Marcador de número de diapositiva">
            <a:extLst>
              <a:ext uri="{FF2B5EF4-FFF2-40B4-BE49-F238E27FC236}">
                <a16:creationId xmlns:a16="http://schemas.microsoft.com/office/drawing/2014/main" id="{6385EC84-CB4B-8948-BDFD-034062809A8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805ACE0-63E1-EB4C-8336-950732E4980F}"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a:extLst>
              <a:ext uri="{FF2B5EF4-FFF2-40B4-BE49-F238E27FC236}">
                <a16:creationId xmlns:a16="http://schemas.microsoft.com/office/drawing/2014/main" id="{A1B0D5F5-7720-2447-93C7-7073B0CCB2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Marcador de notas 2">
            <a:extLst>
              <a:ext uri="{FF2B5EF4-FFF2-40B4-BE49-F238E27FC236}">
                <a16:creationId xmlns:a16="http://schemas.microsoft.com/office/drawing/2014/main" id="{1AE9AF60-3D05-024F-B01D-261EA6E855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s-CL"/>
          </a:p>
        </p:txBody>
      </p:sp>
      <p:sp>
        <p:nvSpPr>
          <p:cNvPr id="43011" name="Marcador de número de diapositiva 3">
            <a:extLst>
              <a:ext uri="{FF2B5EF4-FFF2-40B4-BE49-F238E27FC236}">
                <a16:creationId xmlns:a16="http://schemas.microsoft.com/office/drawing/2014/main" id="{221BCA2E-0B33-0042-BD97-67A44B59A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7B02C6-210B-9443-9A3D-BC160C6F31E4}" type="slidenum">
              <a:rPr lang="es-CL" altLang="es-CL">
                <a:latin typeface="Calibri" panose="020F0502020204030204" pitchFamily="34" charset="0"/>
              </a:rPr>
              <a:pPr/>
              <a:t>1</a:t>
            </a:fld>
            <a:endParaRPr lang="es-CL" altLang="es-C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a:extLst>
              <a:ext uri="{FF2B5EF4-FFF2-40B4-BE49-F238E27FC236}">
                <a16:creationId xmlns:a16="http://schemas.microsoft.com/office/drawing/2014/main" id="{A1B0D5F5-7720-2447-93C7-7073B0CCB2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Marcador de notas 2">
            <a:extLst>
              <a:ext uri="{FF2B5EF4-FFF2-40B4-BE49-F238E27FC236}">
                <a16:creationId xmlns:a16="http://schemas.microsoft.com/office/drawing/2014/main" id="{1AE9AF60-3D05-024F-B01D-261EA6E855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s-CL"/>
          </a:p>
        </p:txBody>
      </p:sp>
      <p:sp>
        <p:nvSpPr>
          <p:cNvPr id="43011" name="Marcador de número de diapositiva 3">
            <a:extLst>
              <a:ext uri="{FF2B5EF4-FFF2-40B4-BE49-F238E27FC236}">
                <a16:creationId xmlns:a16="http://schemas.microsoft.com/office/drawing/2014/main" id="{221BCA2E-0B33-0042-BD97-67A44B59A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7B02C6-210B-9443-9A3D-BC160C6F31E4}" type="slidenum">
              <a:rPr lang="es-CL" altLang="es-CL">
                <a:latin typeface="Calibri" panose="020F0502020204030204" pitchFamily="34" charset="0"/>
              </a:rPr>
              <a:pPr/>
              <a:t>2</a:t>
            </a:fld>
            <a:endParaRPr lang="es-CL" altLang="es-CL">
              <a:latin typeface="Calibri" panose="020F0502020204030204" pitchFamily="34" charset="0"/>
            </a:endParaRPr>
          </a:p>
        </p:txBody>
      </p:sp>
    </p:spTree>
    <p:extLst>
      <p:ext uri="{BB962C8B-B14F-4D97-AF65-F5344CB8AC3E}">
        <p14:creationId xmlns:p14="http://schemas.microsoft.com/office/powerpoint/2010/main" val="210086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pPr>
              <a:defRPr/>
            </a:pPr>
            <a:fld id="{B805ACE0-63E1-EB4C-8336-950732E4980F}" type="slidenum">
              <a:rPr lang="es-CL" altLang="es-CL" smtClean="0"/>
              <a:pPr>
                <a:defRPr/>
              </a:pPr>
              <a:t>3</a:t>
            </a:fld>
            <a:endParaRPr lang="es-CL" altLang="es-CL"/>
          </a:p>
        </p:txBody>
      </p:sp>
    </p:spTree>
    <p:extLst>
      <p:ext uri="{BB962C8B-B14F-4D97-AF65-F5344CB8AC3E}">
        <p14:creationId xmlns:p14="http://schemas.microsoft.com/office/powerpoint/2010/main" val="218594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a:extLst>
              <a:ext uri="{FF2B5EF4-FFF2-40B4-BE49-F238E27FC236}">
                <a16:creationId xmlns:a16="http://schemas.microsoft.com/office/drawing/2014/main" id="{A1B0D5F5-7720-2447-93C7-7073B0CCB2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Marcador de notas 2">
            <a:extLst>
              <a:ext uri="{FF2B5EF4-FFF2-40B4-BE49-F238E27FC236}">
                <a16:creationId xmlns:a16="http://schemas.microsoft.com/office/drawing/2014/main" id="{1AE9AF60-3D05-024F-B01D-261EA6E855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s-CL"/>
          </a:p>
        </p:txBody>
      </p:sp>
      <p:sp>
        <p:nvSpPr>
          <p:cNvPr id="43011" name="Marcador de número de diapositiva 3">
            <a:extLst>
              <a:ext uri="{FF2B5EF4-FFF2-40B4-BE49-F238E27FC236}">
                <a16:creationId xmlns:a16="http://schemas.microsoft.com/office/drawing/2014/main" id="{221BCA2E-0B33-0042-BD97-67A44B59A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7B02C6-210B-9443-9A3D-BC160C6F31E4}" type="slidenum">
              <a:rPr lang="es-CL" altLang="es-CL">
                <a:latin typeface="Calibri" panose="020F0502020204030204" pitchFamily="34" charset="0"/>
              </a:rPr>
              <a:pPr/>
              <a:t>23</a:t>
            </a:fld>
            <a:endParaRPr lang="es-CL" altLang="es-CL">
              <a:latin typeface="Calibri" panose="020F0502020204030204" pitchFamily="34" charset="0"/>
            </a:endParaRPr>
          </a:p>
        </p:txBody>
      </p:sp>
    </p:spTree>
    <p:extLst>
      <p:ext uri="{BB962C8B-B14F-4D97-AF65-F5344CB8AC3E}">
        <p14:creationId xmlns:p14="http://schemas.microsoft.com/office/powerpoint/2010/main" val="165203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ortada3.jpg">
            <a:extLst>
              <a:ext uri="{FF2B5EF4-FFF2-40B4-BE49-F238E27FC236}">
                <a16:creationId xmlns:a16="http://schemas.microsoft.com/office/drawing/2014/main" id="{B61482E2-600F-A74F-8C9D-0DD0231A2F9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9375" y="0"/>
            <a:ext cx="922337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5" name="Date Placeholder 3">
            <a:extLst>
              <a:ext uri="{FF2B5EF4-FFF2-40B4-BE49-F238E27FC236}">
                <a16:creationId xmlns:a16="http://schemas.microsoft.com/office/drawing/2014/main" id="{70D09F14-CA80-5148-84B2-2747792D371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068202F-2B40-C646-BC5B-90049263BF25}" type="datetimeFigureOut">
              <a:rPr lang="en-US"/>
              <a:pPr>
                <a:defRPr/>
              </a:pPr>
              <a:t>3/24/2020</a:t>
            </a:fld>
            <a:endParaRPr lang="en-US"/>
          </a:p>
        </p:txBody>
      </p:sp>
      <p:sp>
        <p:nvSpPr>
          <p:cNvPr id="6" name="Footer Placeholder 4">
            <a:extLst>
              <a:ext uri="{FF2B5EF4-FFF2-40B4-BE49-F238E27FC236}">
                <a16:creationId xmlns:a16="http://schemas.microsoft.com/office/drawing/2014/main" id="{78C0312C-79D8-6A4D-BAB9-B8250F8459A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5">
            <a:extLst>
              <a:ext uri="{FF2B5EF4-FFF2-40B4-BE49-F238E27FC236}">
                <a16:creationId xmlns:a16="http://schemas.microsoft.com/office/drawing/2014/main" id="{7DFE15E5-DA93-364D-9F06-9DD89A08669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EFEFEDC8-DD29-004D-A026-8908B291A033}" type="slidenum">
              <a:rPr lang="en-US" altLang="es-CL"/>
              <a:pPr>
                <a:defRPr/>
              </a:pPr>
              <a:t>‹Nº›</a:t>
            </a:fld>
            <a:endParaRPr lang="en-US" altLang="es-CL"/>
          </a:p>
        </p:txBody>
      </p:sp>
    </p:spTree>
    <p:extLst>
      <p:ext uri="{BB962C8B-B14F-4D97-AF65-F5344CB8AC3E}">
        <p14:creationId xmlns:p14="http://schemas.microsoft.com/office/powerpoint/2010/main" val="352038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198FE2E0-5254-5C41-9C41-10E6C6C2A80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3CC35BF-00BD-E740-ADA4-F8F34241854A}" type="datetimeFigureOut">
              <a:rPr lang="en-US"/>
              <a:pPr>
                <a:defRPr/>
              </a:pPr>
              <a:t>3/24/2020</a:t>
            </a:fld>
            <a:endParaRPr lang="en-US"/>
          </a:p>
        </p:txBody>
      </p:sp>
      <p:sp>
        <p:nvSpPr>
          <p:cNvPr id="5" name="Footer Placeholder 4">
            <a:extLst>
              <a:ext uri="{FF2B5EF4-FFF2-40B4-BE49-F238E27FC236}">
                <a16:creationId xmlns:a16="http://schemas.microsoft.com/office/drawing/2014/main" id="{4EDC2236-9129-944C-A2B0-712DAA316BB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03E8E84-B80E-4447-9350-8A8B73EB6AD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14323EDE-08EE-4A43-A7CB-6D99BC6F3088}" type="slidenum">
              <a:rPr lang="en-US" altLang="es-CL"/>
              <a:pPr>
                <a:defRPr/>
              </a:pPr>
              <a:t>‹Nº›</a:t>
            </a:fld>
            <a:endParaRPr lang="en-US" altLang="es-CL"/>
          </a:p>
        </p:txBody>
      </p:sp>
    </p:spTree>
    <p:extLst>
      <p:ext uri="{BB962C8B-B14F-4D97-AF65-F5344CB8AC3E}">
        <p14:creationId xmlns:p14="http://schemas.microsoft.com/office/powerpoint/2010/main" val="242850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4B59EA82-D509-1B48-976C-20831F637BB9}"/>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DF1F9A0-F821-C64B-9FA0-536FD25E9BF5}" type="datetimeFigureOut">
              <a:rPr lang="en-US"/>
              <a:pPr>
                <a:defRPr/>
              </a:pPr>
              <a:t>3/24/2020</a:t>
            </a:fld>
            <a:endParaRPr lang="en-US"/>
          </a:p>
        </p:txBody>
      </p:sp>
      <p:sp>
        <p:nvSpPr>
          <p:cNvPr id="5" name="Footer Placeholder 4">
            <a:extLst>
              <a:ext uri="{FF2B5EF4-FFF2-40B4-BE49-F238E27FC236}">
                <a16:creationId xmlns:a16="http://schemas.microsoft.com/office/drawing/2014/main" id="{A327FC48-A026-344A-AB8B-66B3C264A77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ADC418B-C26F-4341-BF70-5190121B455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17AC945-CBF2-9946-8CD0-715E02266B16}" type="slidenum">
              <a:rPr lang="en-US" altLang="es-CL"/>
              <a:pPr>
                <a:defRPr/>
              </a:pPr>
              <a:t>‹Nº›</a:t>
            </a:fld>
            <a:endParaRPr lang="en-US" altLang="es-CL"/>
          </a:p>
        </p:txBody>
      </p:sp>
    </p:spTree>
    <p:extLst>
      <p:ext uri="{BB962C8B-B14F-4D97-AF65-F5344CB8AC3E}">
        <p14:creationId xmlns:p14="http://schemas.microsoft.com/office/powerpoint/2010/main" val="4040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4B506AFC-2E13-F347-B4F1-BB7DEA2B8461}"/>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EEE0687-B1CA-4841-95F2-D40B843302AA}" type="datetimeFigureOut">
              <a:rPr lang="en-US"/>
              <a:pPr>
                <a:defRPr/>
              </a:pPr>
              <a:t>3/24/2020</a:t>
            </a:fld>
            <a:endParaRPr lang="en-US"/>
          </a:p>
        </p:txBody>
      </p:sp>
      <p:sp>
        <p:nvSpPr>
          <p:cNvPr id="5" name="Footer Placeholder 4">
            <a:extLst>
              <a:ext uri="{FF2B5EF4-FFF2-40B4-BE49-F238E27FC236}">
                <a16:creationId xmlns:a16="http://schemas.microsoft.com/office/drawing/2014/main" id="{C595EEB6-2B1C-5446-8ACC-6DD1FAEBAC82}"/>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21A97FC-4CD0-1340-A4D1-1E0ED8C329C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C155E97-2CED-194D-825D-1C0467051CE7}" type="slidenum">
              <a:rPr lang="en-US" altLang="es-CL"/>
              <a:pPr>
                <a:defRPr/>
              </a:pPr>
              <a:t>‹Nº›</a:t>
            </a:fld>
            <a:endParaRPr lang="en-US" altLang="es-CL"/>
          </a:p>
        </p:txBody>
      </p:sp>
    </p:spTree>
    <p:extLst>
      <p:ext uri="{BB962C8B-B14F-4D97-AF65-F5344CB8AC3E}">
        <p14:creationId xmlns:p14="http://schemas.microsoft.com/office/powerpoint/2010/main" val="120811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a:extLst>
              <a:ext uri="{FF2B5EF4-FFF2-40B4-BE49-F238E27FC236}">
                <a16:creationId xmlns:a16="http://schemas.microsoft.com/office/drawing/2014/main" id="{E8B4ACF2-6737-1B4C-885F-FB4BE8F45BE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8089383-BAAD-E043-8739-E0768DFF2B84}" type="datetimeFigureOut">
              <a:rPr lang="en-US"/>
              <a:pPr>
                <a:defRPr/>
              </a:pPr>
              <a:t>3/24/2020</a:t>
            </a:fld>
            <a:endParaRPr lang="en-US"/>
          </a:p>
        </p:txBody>
      </p:sp>
      <p:sp>
        <p:nvSpPr>
          <p:cNvPr id="5" name="Footer Placeholder 4">
            <a:extLst>
              <a:ext uri="{FF2B5EF4-FFF2-40B4-BE49-F238E27FC236}">
                <a16:creationId xmlns:a16="http://schemas.microsoft.com/office/drawing/2014/main" id="{2039419B-66AC-F744-8AA1-107819D4443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1B84A9B-5104-B841-A267-984800EFE2F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E071D5A7-E674-3248-B164-825BFCA2641C}" type="slidenum">
              <a:rPr lang="en-US" altLang="es-CL"/>
              <a:pPr>
                <a:defRPr/>
              </a:pPr>
              <a:t>‹Nº›</a:t>
            </a:fld>
            <a:endParaRPr lang="en-US" altLang="es-CL"/>
          </a:p>
        </p:txBody>
      </p:sp>
    </p:spTree>
    <p:extLst>
      <p:ext uri="{BB962C8B-B14F-4D97-AF65-F5344CB8AC3E}">
        <p14:creationId xmlns:p14="http://schemas.microsoft.com/office/powerpoint/2010/main" val="247126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a:extLst>
              <a:ext uri="{FF2B5EF4-FFF2-40B4-BE49-F238E27FC236}">
                <a16:creationId xmlns:a16="http://schemas.microsoft.com/office/drawing/2014/main" id="{212252D0-8CF2-9842-815D-A9DAD53D0FD1}"/>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8FE9CD3-8D0B-F849-8BC7-F8635E5230ED}" type="datetimeFigureOut">
              <a:rPr lang="en-US"/>
              <a:pPr>
                <a:defRPr/>
              </a:pPr>
              <a:t>3/24/2020</a:t>
            </a:fld>
            <a:endParaRPr lang="en-US"/>
          </a:p>
        </p:txBody>
      </p:sp>
      <p:sp>
        <p:nvSpPr>
          <p:cNvPr id="6" name="Footer Placeholder 5">
            <a:extLst>
              <a:ext uri="{FF2B5EF4-FFF2-40B4-BE49-F238E27FC236}">
                <a16:creationId xmlns:a16="http://schemas.microsoft.com/office/drawing/2014/main" id="{6F16B12C-5CBD-BF4F-8920-8DBDA0FE4AB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CA8DA22-7BCF-5C4C-B8B3-B161471D9A4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DE1DFF5-7EC1-194B-B7E0-1A2E2CA9E2BB}" type="slidenum">
              <a:rPr lang="en-US" altLang="es-CL"/>
              <a:pPr>
                <a:defRPr/>
              </a:pPr>
              <a:t>‹Nº›</a:t>
            </a:fld>
            <a:endParaRPr lang="en-US" altLang="es-CL"/>
          </a:p>
        </p:txBody>
      </p:sp>
    </p:spTree>
    <p:extLst>
      <p:ext uri="{BB962C8B-B14F-4D97-AF65-F5344CB8AC3E}">
        <p14:creationId xmlns:p14="http://schemas.microsoft.com/office/powerpoint/2010/main" val="157085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a:extLst>
              <a:ext uri="{FF2B5EF4-FFF2-40B4-BE49-F238E27FC236}">
                <a16:creationId xmlns:a16="http://schemas.microsoft.com/office/drawing/2014/main" id="{8389160A-2042-1647-BF81-5EA3C1F226D8}"/>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F4FF60F-E3E2-D244-921B-B202170329E8}" type="datetimeFigureOut">
              <a:rPr lang="en-US"/>
              <a:pPr>
                <a:defRPr/>
              </a:pPr>
              <a:t>3/24/2020</a:t>
            </a:fld>
            <a:endParaRPr lang="en-US"/>
          </a:p>
        </p:txBody>
      </p:sp>
      <p:sp>
        <p:nvSpPr>
          <p:cNvPr id="8" name="Footer Placeholder 7">
            <a:extLst>
              <a:ext uri="{FF2B5EF4-FFF2-40B4-BE49-F238E27FC236}">
                <a16:creationId xmlns:a16="http://schemas.microsoft.com/office/drawing/2014/main" id="{9961BA58-77B4-F64A-B11F-57493BECC27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id="{5678DF75-18E2-B945-89B8-A3F164C45B1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CA377DBC-3CE9-CE4E-BF13-FE08E75866B9}" type="slidenum">
              <a:rPr lang="en-US" altLang="es-CL"/>
              <a:pPr>
                <a:defRPr/>
              </a:pPr>
              <a:t>‹Nº›</a:t>
            </a:fld>
            <a:endParaRPr lang="en-US" altLang="es-CL"/>
          </a:p>
        </p:txBody>
      </p:sp>
    </p:spTree>
    <p:extLst>
      <p:ext uri="{BB962C8B-B14F-4D97-AF65-F5344CB8AC3E}">
        <p14:creationId xmlns:p14="http://schemas.microsoft.com/office/powerpoint/2010/main" val="150024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Click to edit Master title style</a:t>
            </a:r>
            <a:endParaRPr lang="en-US"/>
          </a:p>
        </p:txBody>
      </p:sp>
      <p:sp>
        <p:nvSpPr>
          <p:cNvPr id="3" name="Date Placeholder 2">
            <a:extLst>
              <a:ext uri="{FF2B5EF4-FFF2-40B4-BE49-F238E27FC236}">
                <a16:creationId xmlns:a16="http://schemas.microsoft.com/office/drawing/2014/main" id="{588608C2-BF6B-3A44-937D-890A75C33910}"/>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6EC7501-90DF-F448-8156-F9D84A9D53D6}" type="datetimeFigureOut">
              <a:rPr lang="en-US"/>
              <a:pPr>
                <a:defRPr/>
              </a:pPr>
              <a:t>3/24/2020</a:t>
            </a:fld>
            <a:endParaRPr lang="en-US"/>
          </a:p>
        </p:txBody>
      </p:sp>
      <p:sp>
        <p:nvSpPr>
          <p:cNvPr id="4" name="Footer Placeholder 3">
            <a:extLst>
              <a:ext uri="{FF2B5EF4-FFF2-40B4-BE49-F238E27FC236}">
                <a16:creationId xmlns:a16="http://schemas.microsoft.com/office/drawing/2014/main" id="{77F8CFEA-C9C2-1D49-A0F1-CFB946464E8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8ACD4A00-D36F-2D42-9090-FD1E9296DF4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67DDC297-8008-514D-8DBA-5D9E1DC73184}" type="slidenum">
              <a:rPr lang="en-US" altLang="es-CL"/>
              <a:pPr>
                <a:defRPr/>
              </a:pPr>
              <a:t>‹Nº›</a:t>
            </a:fld>
            <a:endParaRPr lang="en-US" altLang="es-CL"/>
          </a:p>
        </p:txBody>
      </p:sp>
    </p:spTree>
    <p:extLst>
      <p:ext uri="{BB962C8B-B14F-4D97-AF65-F5344CB8AC3E}">
        <p14:creationId xmlns:p14="http://schemas.microsoft.com/office/powerpoint/2010/main" val="350641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38842-2753-4C4D-8C0F-B69FCF22463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03D507C-AF5B-AE47-BEF8-D2332EE586F3}" type="datetimeFigureOut">
              <a:rPr lang="en-US"/>
              <a:pPr>
                <a:defRPr/>
              </a:pPr>
              <a:t>3/24/2020</a:t>
            </a:fld>
            <a:endParaRPr lang="en-US"/>
          </a:p>
        </p:txBody>
      </p:sp>
      <p:sp>
        <p:nvSpPr>
          <p:cNvPr id="3" name="Footer Placeholder 2">
            <a:extLst>
              <a:ext uri="{FF2B5EF4-FFF2-40B4-BE49-F238E27FC236}">
                <a16:creationId xmlns:a16="http://schemas.microsoft.com/office/drawing/2014/main" id="{1BA156C6-BB9F-F64C-B99D-84FA04082A92}"/>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a:ext uri="{FF2B5EF4-FFF2-40B4-BE49-F238E27FC236}">
                <a16:creationId xmlns:a16="http://schemas.microsoft.com/office/drawing/2014/main" id="{01D56513-D590-8E4A-A59E-22F8513045B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1F3F0060-9C20-B24C-8E44-53BD2677E473}" type="slidenum">
              <a:rPr lang="en-US" altLang="es-CL"/>
              <a:pPr>
                <a:defRPr/>
              </a:pPr>
              <a:t>‹Nº›</a:t>
            </a:fld>
            <a:endParaRPr lang="en-US" altLang="es-CL"/>
          </a:p>
        </p:txBody>
      </p:sp>
    </p:spTree>
    <p:extLst>
      <p:ext uri="{BB962C8B-B14F-4D97-AF65-F5344CB8AC3E}">
        <p14:creationId xmlns:p14="http://schemas.microsoft.com/office/powerpoint/2010/main" val="266825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a:extLst>
              <a:ext uri="{FF2B5EF4-FFF2-40B4-BE49-F238E27FC236}">
                <a16:creationId xmlns:a16="http://schemas.microsoft.com/office/drawing/2014/main" id="{38D10E65-ECDF-9B43-B598-829BAA246E79}"/>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CF71ED8-F489-934B-AF5D-F8754D8E95B9}" type="datetimeFigureOut">
              <a:rPr lang="en-US"/>
              <a:pPr>
                <a:defRPr/>
              </a:pPr>
              <a:t>3/24/2020</a:t>
            </a:fld>
            <a:endParaRPr lang="en-US"/>
          </a:p>
        </p:txBody>
      </p:sp>
      <p:sp>
        <p:nvSpPr>
          <p:cNvPr id="6" name="Footer Placeholder 5">
            <a:extLst>
              <a:ext uri="{FF2B5EF4-FFF2-40B4-BE49-F238E27FC236}">
                <a16:creationId xmlns:a16="http://schemas.microsoft.com/office/drawing/2014/main" id="{B9C18150-EDF6-5F47-A56B-B3AF24A19D0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9263490-67E5-4140-A037-AD1A1B50E2F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AF7E37A-A8E1-2F48-9298-D95B23944005}" type="slidenum">
              <a:rPr lang="en-US" altLang="es-CL"/>
              <a:pPr>
                <a:defRPr/>
              </a:pPr>
              <a:t>‹Nº›</a:t>
            </a:fld>
            <a:endParaRPr lang="en-US" altLang="es-CL"/>
          </a:p>
        </p:txBody>
      </p:sp>
    </p:spTree>
    <p:extLst>
      <p:ext uri="{BB962C8B-B14F-4D97-AF65-F5344CB8AC3E}">
        <p14:creationId xmlns:p14="http://schemas.microsoft.com/office/powerpoint/2010/main" val="13104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a:extLst>
              <a:ext uri="{FF2B5EF4-FFF2-40B4-BE49-F238E27FC236}">
                <a16:creationId xmlns:a16="http://schemas.microsoft.com/office/drawing/2014/main" id="{39BE91E5-A350-4648-8E55-A36879CD1973}"/>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5BC6BC7-D85D-A24D-A5FF-BFC2D5814BEB}" type="datetimeFigureOut">
              <a:rPr lang="en-US"/>
              <a:pPr>
                <a:defRPr/>
              </a:pPr>
              <a:t>3/24/2020</a:t>
            </a:fld>
            <a:endParaRPr lang="en-US"/>
          </a:p>
        </p:txBody>
      </p:sp>
      <p:sp>
        <p:nvSpPr>
          <p:cNvPr id="6" name="Footer Placeholder 5">
            <a:extLst>
              <a:ext uri="{FF2B5EF4-FFF2-40B4-BE49-F238E27FC236}">
                <a16:creationId xmlns:a16="http://schemas.microsoft.com/office/drawing/2014/main" id="{B0339033-0523-5D45-8443-145646328325}"/>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1218A556-F1C3-FE4B-934B-43A8FFC60B9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7598F313-3984-E24D-94A3-BE7458868FFD}" type="slidenum">
              <a:rPr lang="en-US" altLang="es-CL"/>
              <a:pPr>
                <a:defRPr/>
              </a:pPr>
              <a:t>‹Nº›</a:t>
            </a:fld>
            <a:endParaRPr lang="en-US" altLang="es-CL"/>
          </a:p>
        </p:txBody>
      </p:sp>
    </p:spTree>
    <p:extLst>
      <p:ext uri="{BB962C8B-B14F-4D97-AF65-F5344CB8AC3E}">
        <p14:creationId xmlns:p14="http://schemas.microsoft.com/office/powerpoint/2010/main" val="359470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interior.jpg">
            <a:extLst>
              <a:ext uri="{FF2B5EF4-FFF2-40B4-BE49-F238E27FC236}">
                <a16:creationId xmlns:a16="http://schemas.microsoft.com/office/drawing/2014/main" id="{FBE73317-7D1B-CE46-A91E-918D373A3800}"/>
              </a:ext>
            </a:extLst>
          </p:cNvPr>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104775" y="0"/>
            <a:ext cx="926941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5">
            <a:extLst>
              <a:ext uri="{FF2B5EF4-FFF2-40B4-BE49-F238E27FC236}">
                <a16:creationId xmlns:a16="http://schemas.microsoft.com/office/drawing/2014/main" id="{69A47789-1824-5344-8C12-5D128E087993}"/>
              </a:ext>
            </a:extLst>
          </p:cNvPr>
          <p:cNvSpPr txBox="1">
            <a:spLocks noChangeArrowheads="1"/>
          </p:cNvSpPr>
          <p:nvPr/>
        </p:nvSpPr>
        <p:spPr bwMode="auto">
          <a:xfrm>
            <a:off x="0" y="3250863"/>
            <a:ext cx="43465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L" altLang="es-CL" sz="4400" b="1" dirty="0">
                <a:solidFill>
                  <a:srgbClr val="1A429A"/>
                </a:solidFill>
                <a:latin typeface="Calibri" panose="020F0502020204030204" pitchFamily="34" charset="0"/>
              </a:rPr>
              <a:t>EDUCACIÓN TECNOLÓGICA </a:t>
            </a:r>
          </a:p>
        </p:txBody>
      </p:sp>
      <p:sp>
        <p:nvSpPr>
          <p:cNvPr id="15362" name="2 Subtítulo">
            <a:extLst>
              <a:ext uri="{FF2B5EF4-FFF2-40B4-BE49-F238E27FC236}">
                <a16:creationId xmlns:a16="http://schemas.microsoft.com/office/drawing/2014/main" id="{4E83C32D-9928-5746-904D-87E5726E14C0}"/>
              </a:ext>
            </a:extLst>
          </p:cNvPr>
          <p:cNvSpPr>
            <a:spLocks noGrp="1"/>
          </p:cNvSpPr>
          <p:nvPr>
            <p:ph type="subTitle" idx="1"/>
          </p:nvPr>
        </p:nvSpPr>
        <p:spPr bwMode="auto">
          <a:xfrm>
            <a:off x="-195209" y="5561013"/>
            <a:ext cx="3924247"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CL" altLang="es-CL" sz="1800" b="1" dirty="0">
                <a:solidFill>
                  <a:srgbClr val="1A429A"/>
                </a:solidFill>
              </a:rPr>
              <a:t>Antofagasta, Marzo de 2020</a:t>
            </a:r>
          </a:p>
          <a:p>
            <a:pPr eaLnBrk="1" hangingPunct="1"/>
            <a:r>
              <a:rPr lang="es-CL" altLang="es-CL" sz="1800" i="1" dirty="0">
                <a:solidFill>
                  <a:srgbClr val="1A429A"/>
                </a:solidFill>
              </a:rPr>
              <a:t>“Buenos Cristianos, Honestos Ciudadanos”</a:t>
            </a:r>
          </a:p>
        </p:txBody>
      </p:sp>
      <p:sp>
        <p:nvSpPr>
          <p:cNvPr id="2" name="CuadroTexto 1">
            <a:extLst>
              <a:ext uri="{FF2B5EF4-FFF2-40B4-BE49-F238E27FC236}">
                <a16:creationId xmlns:a16="http://schemas.microsoft.com/office/drawing/2014/main" id="{F24985D5-B61E-7A40-8C45-2FF000A26A97}"/>
              </a:ext>
            </a:extLst>
          </p:cNvPr>
          <p:cNvSpPr txBox="1"/>
          <p:nvPr/>
        </p:nvSpPr>
        <p:spPr>
          <a:xfrm>
            <a:off x="47625" y="2074863"/>
            <a:ext cx="3817938" cy="708025"/>
          </a:xfrm>
          <a:prstGeom prst="rect">
            <a:avLst/>
          </a:prstGeom>
          <a:solidFill>
            <a:schemeClr val="bg1"/>
          </a:solidFill>
        </p:spPr>
        <p:txBody>
          <a:bodyPr>
            <a:spAutoFit/>
          </a:bodyPr>
          <a:lstStyle/>
          <a:p>
            <a:pPr algn="ctr">
              <a:defRPr/>
            </a:pPr>
            <a:r>
              <a:rPr lang="es-ES" sz="2000" b="1" dirty="0">
                <a:solidFill>
                  <a:srgbClr val="193F99"/>
                </a:solidFill>
                <a:latin typeface="+mj-lt"/>
              </a:rPr>
              <a:t>COLEGIO TÉCNICO INDUSTRIAL DON BOSCO ANTOFAGASTA</a:t>
            </a:r>
          </a:p>
        </p:txBody>
      </p:sp>
      <p:sp>
        <p:nvSpPr>
          <p:cNvPr id="15364" name="AutoShape 6" descr="Imagen relacionada">
            <a:extLst>
              <a:ext uri="{FF2B5EF4-FFF2-40B4-BE49-F238E27FC236}">
                <a16:creationId xmlns:a16="http://schemas.microsoft.com/office/drawing/2014/main" id="{243000F6-036F-534B-921C-C2934DBCC40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sp>
        <p:nvSpPr>
          <p:cNvPr id="15365" name="AutoShape 8" descr="Imagen relacionada">
            <a:extLst>
              <a:ext uri="{FF2B5EF4-FFF2-40B4-BE49-F238E27FC236}">
                <a16:creationId xmlns:a16="http://schemas.microsoft.com/office/drawing/2014/main" id="{61BD7427-6AD6-AF42-A4B2-C13B44779AD0}"/>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sp>
        <p:nvSpPr>
          <p:cNvPr id="15366" name="AutoShape 10" descr="Imagen relacionada">
            <a:extLst>
              <a:ext uri="{FF2B5EF4-FFF2-40B4-BE49-F238E27FC236}">
                <a16:creationId xmlns:a16="http://schemas.microsoft.com/office/drawing/2014/main" id="{BA46E07B-13D8-AD43-8B37-F8421886BFCA}"/>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8" name="Imagen 7">
            <a:extLst>
              <a:ext uri="{FF2B5EF4-FFF2-40B4-BE49-F238E27FC236}">
                <a16:creationId xmlns:a16="http://schemas.microsoft.com/office/drawing/2014/main" id="{C1F4BF03-9E93-A94F-96A2-D12E42F1AB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9691" y="1571947"/>
            <a:ext cx="2702104" cy="31070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6B007-2B80-404F-B9C1-5723F0AC84ED}"/>
              </a:ext>
            </a:extLst>
          </p:cNvPr>
          <p:cNvSpPr>
            <a:spLocks noGrp="1"/>
          </p:cNvSpPr>
          <p:nvPr>
            <p:ph type="title"/>
          </p:nvPr>
        </p:nvSpPr>
        <p:spPr>
          <a:xfrm>
            <a:off x="-1040295" y="274638"/>
            <a:ext cx="8229600" cy="1143000"/>
          </a:xfrm>
        </p:spPr>
        <p:txBody>
          <a:bodyPr/>
          <a:lstStyle/>
          <a:p>
            <a:r>
              <a:rPr lang="es-CL" b="1" dirty="0">
                <a:solidFill>
                  <a:schemeClr val="accent1"/>
                </a:solidFill>
              </a:rPr>
              <a:t>BIELA</a:t>
            </a:r>
          </a:p>
        </p:txBody>
      </p:sp>
      <p:sp>
        <p:nvSpPr>
          <p:cNvPr id="3" name="Marcador de contenido 2">
            <a:extLst>
              <a:ext uri="{FF2B5EF4-FFF2-40B4-BE49-F238E27FC236}">
                <a16:creationId xmlns:a16="http://schemas.microsoft.com/office/drawing/2014/main" id="{F3A43754-11C3-4C99-9120-5CD1D52F64D9}"/>
              </a:ext>
            </a:extLst>
          </p:cNvPr>
          <p:cNvSpPr>
            <a:spLocks noGrp="1"/>
          </p:cNvSpPr>
          <p:nvPr>
            <p:ph idx="1"/>
          </p:nvPr>
        </p:nvSpPr>
        <p:spPr>
          <a:xfrm>
            <a:off x="457200" y="1166018"/>
            <a:ext cx="4393096" cy="4525963"/>
          </a:xfrm>
        </p:spPr>
        <p:txBody>
          <a:bodyPr/>
          <a:lstStyle/>
          <a:p>
            <a:pPr marL="0" indent="0">
              <a:buNone/>
            </a:pPr>
            <a:r>
              <a:rPr lang="es-CL" sz="2800" dirty="0"/>
              <a:t>Es un elemento rígido y largo que permite la unión articulada entre la manivela y el émbolo. Está formada por la cabeza, la caña o cuerpo y el pie. La forma y la sección de la biela pueden ser muy variadas, pero debe poder resistir los esfuerzos de trabajo, por eso es hecha de aceros especiales o aleaciones de aluminio.</a:t>
            </a:r>
          </a:p>
        </p:txBody>
      </p:sp>
      <p:pic>
        <p:nvPicPr>
          <p:cNvPr id="7170" name="Picture 2">
            <a:extLst>
              <a:ext uri="{FF2B5EF4-FFF2-40B4-BE49-F238E27FC236}">
                <a16:creationId xmlns:a16="http://schemas.microsoft.com/office/drawing/2014/main" id="{196A7CC9-08DB-4AEE-9EC3-FAB82A0A9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296" y="1240145"/>
            <a:ext cx="3277428" cy="437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FAD44-EC81-4A2B-9FEA-B833A15A1AF9}"/>
              </a:ext>
            </a:extLst>
          </p:cNvPr>
          <p:cNvSpPr>
            <a:spLocks noGrp="1"/>
          </p:cNvSpPr>
          <p:nvPr>
            <p:ph type="title"/>
          </p:nvPr>
        </p:nvSpPr>
        <p:spPr>
          <a:xfrm>
            <a:off x="-99392" y="274638"/>
            <a:ext cx="8229600" cy="1143000"/>
          </a:xfrm>
        </p:spPr>
        <p:txBody>
          <a:bodyPr/>
          <a:lstStyle/>
          <a:p>
            <a:r>
              <a:rPr lang="es-CL" b="1" dirty="0">
                <a:solidFill>
                  <a:schemeClr val="accent1"/>
                </a:solidFill>
              </a:rPr>
              <a:t>PARTES DE LA BIELA</a:t>
            </a:r>
          </a:p>
        </p:txBody>
      </p:sp>
      <p:sp>
        <p:nvSpPr>
          <p:cNvPr id="3" name="Marcador de contenido 2">
            <a:extLst>
              <a:ext uri="{FF2B5EF4-FFF2-40B4-BE49-F238E27FC236}">
                <a16:creationId xmlns:a16="http://schemas.microsoft.com/office/drawing/2014/main" id="{B0132114-665D-4AE5-AFBA-6ED71E6E6062}"/>
              </a:ext>
            </a:extLst>
          </p:cNvPr>
          <p:cNvSpPr>
            <a:spLocks noGrp="1"/>
          </p:cNvSpPr>
          <p:nvPr>
            <p:ph idx="1"/>
          </p:nvPr>
        </p:nvSpPr>
        <p:spPr>
          <a:xfrm>
            <a:off x="-49696" y="1245359"/>
            <a:ext cx="8130208" cy="4810884"/>
          </a:xfrm>
        </p:spPr>
        <p:txBody>
          <a:bodyPr/>
          <a:lstStyle/>
          <a:p>
            <a:r>
              <a:rPr lang="es-CL" sz="2000" b="1" dirty="0"/>
              <a:t>PIE</a:t>
            </a:r>
            <a:r>
              <a:rPr lang="es-CL" sz="2000" dirty="0"/>
              <a:t>: Es la parte con el agujero de menor diámetro, y en la que se introduce el casquillo a presión, donde se inserta el bulón, que es un cilindro o tubo metálico que une la biela con el pistón.</a:t>
            </a:r>
          </a:p>
          <a:p>
            <a:pPr marL="0" indent="0">
              <a:buNone/>
            </a:pPr>
            <a:endParaRPr lang="es-CL" sz="2000" dirty="0"/>
          </a:p>
          <a:p>
            <a:r>
              <a:rPr lang="es-CL" sz="2000" b="1" dirty="0"/>
              <a:t>CUERPO</a:t>
            </a:r>
            <a:r>
              <a:rPr lang="es-CL" sz="2000" dirty="0"/>
              <a:t>: Es la parte central, está sometido a esfuerzos de tracción-compresión en su eje longitudinal.</a:t>
            </a:r>
          </a:p>
          <a:p>
            <a:pPr marL="0" indent="0">
              <a:buNone/>
            </a:pPr>
            <a:endParaRPr lang="es-CL" sz="2000" dirty="0"/>
          </a:p>
          <a:p>
            <a:r>
              <a:rPr lang="es-CL" sz="2000" b="1" dirty="0"/>
              <a:t>CABEZA</a:t>
            </a:r>
            <a:r>
              <a:rPr lang="es-CL" sz="2000" dirty="0"/>
              <a:t>: Es la parte con el agujero de mayor diámetro, y se suele componer de dos mitades, una pegada al cuerpo y una segunda que se une a la primera mediante pernos.</a:t>
            </a:r>
          </a:p>
          <a:p>
            <a:pPr marL="0" indent="0">
              <a:buNone/>
            </a:pPr>
            <a:endParaRPr lang="es-CL" sz="2000" b="1" dirty="0"/>
          </a:p>
          <a:p>
            <a:r>
              <a:rPr lang="es-CL" sz="2000" b="1" dirty="0"/>
              <a:t>SOMBRERO</a:t>
            </a:r>
            <a:r>
              <a:rPr lang="es-CL" sz="2000" dirty="0"/>
              <a:t>: Entre estas dos mitades se aloja un casquillo, cojinete o rodamiento, que es el que abraza a la correspondiente muñequilla o muñón en el cigüeñal.</a:t>
            </a:r>
          </a:p>
          <a:p>
            <a:pPr marL="0" indent="0">
              <a:buNone/>
            </a:pPr>
            <a:br>
              <a:rPr lang="es-CL" dirty="0"/>
            </a:br>
            <a:endParaRPr lang="es-CL" dirty="0"/>
          </a:p>
        </p:txBody>
      </p:sp>
    </p:spTree>
    <p:extLst>
      <p:ext uri="{BB962C8B-B14F-4D97-AF65-F5344CB8AC3E}">
        <p14:creationId xmlns:p14="http://schemas.microsoft.com/office/powerpoint/2010/main" val="53472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de partes de la biela">
            <a:extLst>
              <a:ext uri="{FF2B5EF4-FFF2-40B4-BE49-F238E27FC236}">
                <a16:creationId xmlns:a16="http://schemas.microsoft.com/office/drawing/2014/main" id="{F25C4E48-3B44-4EEB-8487-8A82928E97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026" y="2208264"/>
            <a:ext cx="7583419" cy="36871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EE71337-4F64-417C-9A6F-1E85F9260926}"/>
              </a:ext>
            </a:extLst>
          </p:cNvPr>
          <p:cNvSpPr txBox="1"/>
          <p:nvPr/>
        </p:nvSpPr>
        <p:spPr>
          <a:xfrm>
            <a:off x="2640770" y="804517"/>
            <a:ext cx="1537252" cy="769441"/>
          </a:xfrm>
          <a:prstGeom prst="rect">
            <a:avLst/>
          </a:prstGeom>
          <a:noFill/>
        </p:spPr>
        <p:txBody>
          <a:bodyPr wrap="square" rtlCol="0">
            <a:spAutoFit/>
          </a:bodyPr>
          <a:lstStyle/>
          <a:p>
            <a:r>
              <a:rPr lang="es-CL" sz="4400" b="1" dirty="0">
                <a:solidFill>
                  <a:schemeClr val="accent1"/>
                </a:solidFill>
                <a:latin typeface="+mj-lt"/>
              </a:rPr>
              <a:t>BIELA</a:t>
            </a:r>
          </a:p>
        </p:txBody>
      </p:sp>
    </p:spTree>
    <p:extLst>
      <p:ext uri="{BB962C8B-B14F-4D97-AF65-F5344CB8AC3E}">
        <p14:creationId xmlns:p14="http://schemas.microsoft.com/office/powerpoint/2010/main" val="364701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43CA0-82CE-4F02-AE9E-5927701C1A40}"/>
              </a:ext>
            </a:extLst>
          </p:cNvPr>
          <p:cNvSpPr>
            <a:spLocks noGrp="1"/>
          </p:cNvSpPr>
          <p:nvPr>
            <p:ph type="title"/>
          </p:nvPr>
        </p:nvSpPr>
        <p:spPr>
          <a:xfrm>
            <a:off x="-443948" y="274638"/>
            <a:ext cx="8229600" cy="1143000"/>
          </a:xfrm>
        </p:spPr>
        <p:txBody>
          <a:bodyPr/>
          <a:lstStyle/>
          <a:p>
            <a:r>
              <a:rPr lang="es-CL" b="1" dirty="0">
                <a:solidFill>
                  <a:schemeClr val="accent1"/>
                </a:solidFill>
              </a:rPr>
              <a:t>MANIVELA</a:t>
            </a:r>
          </a:p>
        </p:txBody>
      </p:sp>
      <p:sp>
        <p:nvSpPr>
          <p:cNvPr id="3" name="Marcador de contenido 2">
            <a:extLst>
              <a:ext uri="{FF2B5EF4-FFF2-40B4-BE49-F238E27FC236}">
                <a16:creationId xmlns:a16="http://schemas.microsoft.com/office/drawing/2014/main" id="{A8352A61-96E3-4F42-AEDC-42EEC309285C}"/>
              </a:ext>
            </a:extLst>
          </p:cNvPr>
          <p:cNvSpPr>
            <a:spLocks noGrp="1"/>
          </p:cNvSpPr>
          <p:nvPr>
            <p:ph idx="1"/>
          </p:nvPr>
        </p:nvSpPr>
        <p:spPr>
          <a:xfrm>
            <a:off x="0" y="1537079"/>
            <a:ext cx="8229600" cy="4525963"/>
          </a:xfrm>
        </p:spPr>
        <p:txBody>
          <a:bodyPr/>
          <a:lstStyle/>
          <a:p>
            <a:pPr marL="0" indent="0">
              <a:buNone/>
            </a:pPr>
            <a:r>
              <a:rPr lang="es-CL" sz="2800" dirty="0"/>
              <a:t>Es una palanca con un punto al eje de rotación y la otra en la cabeza de la biela. Cuando la biela se mueve alternativamente, adelante y atrás, se consigue hacer girar la manivela gracias al movimiento general de la biela. Y al revés, cuando gira la manivela, se consigue mover alternativamente adelante y atrás la biela y el émbolo.</a:t>
            </a:r>
          </a:p>
        </p:txBody>
      </p:sp>
      <p:pic>
        <p:nvPicPr>
          <p:cNvPr id="18434" name="Picture 2" descr="Resultado de imagen de MANIVELA">
            <a:extLst>
              <a:ext uri="{FF2B5EF4-FFF2-40B4-BE49-F238E27FC236}">
                <a16:creationId xmlns:a16="http://schemas.microsoft.com/office/drawing/2014/main" id="{3B76A9ED-AE29-4EEF-AB4C-2B55B2C2F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52" b="7361"/>
          <a:stretch/>
        </p:blipFill>
        <p:spPr bwMode="auto">
          <a:xfrm>
            <a:off x="2157102" y="4281960"/>
            <a:ext cx="3027500" cy="257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2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E7A2D-5617-49D4-AFE9-687B17580294}"/>
              </a:ext>
            </a:extLst>
          </p:cNvPr>
          <p:cNvSpPr>
            <a:spLocks noGrp="1"/>
          </p:cNvSpPr>
          <p:nvPr>
            <p:ph type="title"/>
          </p:nvPr>
        </p:nvSpPr>
        <p:spPr>
          <a:xfrm>
            <a:off x="-152400" y="314050"/>
            <a:ext cx="8229600" cy="1143000"/>
          </a:xfrm>
        </p:spPr>
        <p:txBody>
          <a:bodyPr/>
          <a:lstStyle/>
          <a:p>
            <a:r>
              <a:rPr lang="es-CL" b="1" dirty="0">
                <a:solidFill>
                  <a:schemeClr val="accent1"/>
                </a:solidFill>
              </a:rPr>
              <a:t>PARTES DE LA MANIVELA</a:t>
            </a:r>
          </a:p>
        </p:txBody>
      </p:sp>
      <p:sp>
        <p:nvSpPr>
          <p:cNvPr id="3" name="Marcador de contenido 2">
            <a:extLst>
              <a:ext uri="{FF2B5EF4-FFF2-40B4-BE49-F238E27FC236}">
                <a16:creationId xmlns:a16="http://schemas.microsoft.com/office/drawing/2014/main" id="{5F500A6C-0DF7-4683-B41D-F2DA0764B6C0}"/>
              </a:ext>
            </a:extLst>
          </p:cNvPr>
          <p:cNvSpPr>
            <a:spLocks noGrp="1"/>
          </p:cNvSpPr>
          <p:nvPr>
            <p:ph idx="1"/>
          </p:nvPr>
        </p:nvSpPr>
        <p:spPr>
          <a:xfrm>
            <a:off x="0" y="1258613"/>
            <a:ext cx="8229600" cy="4887428"/>
          </a:xfrm>
        </p:spPr>
        <p:txBody>
          <a:bodyPr/>
          <a:lstStyle/>
          <a:p>
            <a:r>
              <a:rPr lang="es-CL" b="1" dirty="0"/>
              <a:t>EJE: </a:t>
            </a:r>
            <a:r>
              <a:rPr lang="es-CL" dirty="0"/>
              <a:t>Determina el centro de giro de la manivela.</a:t>
            </a:r>
          </a:p>
          <a:p>
            <a:r>
              <a:rPr lang="es-CL" b="1" dirty="0"/>
              <a:t>BRAZO:  </a:t>
            </a:r>
            <a:r>
              <a:rPr lang="es-CL" dirty="0"/>
              <a:t>Determina la distancia entre eje y empuñadura. Es similar al brazo de una palanca.</a:t>
            </a:r>
          </a:p>
          <a:p>
            <a:r>
              <a:rPr lang="es-CL" b="1" dirty="0"/>
              <a:t>EMPUÑADURA: </a:t>
            </a:r>
            <a:r>
              <a:rPr lang="es-CL" dirty="0"/>
              <a:t>Es la parte adaptada para ser cogida con las manos (en el caso de los pedales esta se adapta a las características del pie).</a:t>
            </a:r>
          </a:p>
          <a:p>
            <a:endParaRPr lang="es-CL" dirty="0"/>
          </a:p>
        </p:txBody>
      </p:sp>
    </p:spTree>
    <p:extLst>
      <p:ext uri="{BB962C8B-B14F-4D97-AF65-F5344CB8AC3E}">
        <p14:creationId xmlns:p14="http://schemas.microsoft.com/office/powerpoint/2010/main" val="270557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6896C-723A-4FD5-A70B-245C33EB4522}"/>
              </a:ext>
            </a:extLst>
          </p:cNvPr>
          <p:cNvSpPr>
            <a:spLocks noGrp="1"/>
          </p:cNvSpPr>
          <p:nvPr>
            <p:ph type="title"/>
          </p:nvPr>
        </p:nvSpPr>
        <p:spPr>
          <a:xfrm>
            <a:off x="-245165" y="658951"/>
            <a:ext cx="8229600" cy="1143000"/>
          </a:xfrm>
        </p:spPr>
        <p:txBody>
          <a:bodyPr/>
          <a:lstStyle/>
          <a:p>
            <a:r>
              <a:rPr lang="es-CL" b="1" dirty="0">
                <a:solidFill>
                  <a:schemeClr val="accent1"/>
                </a:solidFill>
              </a:rPr>
              <a:t>MANIVELA</a:t>
            </a:r>
          </a:p>
        </p:txBody>
      </p:sp>
      <p:pic>
        <p:nvPicPr>
          <p:cNvPr id="10242" name="Picture 2" descr="Partes de la manivela">
            <a:extLst>
              <a:ext uri="{FF2B5EF4-FFF2-40B4-BE49-F238E27FC236}">
                <a16:creationId xmlns:a16="http://schemas.microsoft.com/office/drawing/2014/main" id="{BC0E027A-B755-4355-AC25-AF4823CEBB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4973" y="2054086"/>
            <a:ext cx="5329324" cy="377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3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45242-0F8E-48EA-9CD8-D7D618CAC7F8}"/>
              </a:ext>
            </a:extLst>
          </p:cNvPr>
          <p:cNvSpPr>
            <a:spLocks noGrp="1"/>
          </p:cNvSpPr>
          <p:nvPr>
            <p:ph type="title"/>
          </p:nvPr>
        </p:nvSpPr>
        <p:spPr>
          <a:xfrm>
            <a:off x="-364435" y="274638"/>
            <a:ext cx="8229600" cy="1143000"/>
          </a:xfrm>
        </p:spPr>
        <p:txBody>
          <a:bodyPr/>
          <a:lstStyle/>
          <a:p>
            <a:r>
              <a:rPr lang="es-CL" b="1" dirty="0">
                <a:solidFill>
                  <a:schemeClr val="accent1"/>
                </a:solidFill>
              </a:rPr>
              <a:t>ENGRANAJES </a:t>
            </a:r>
          </a:p>
        </p:txBody>
      </p:sp>
      <p:sp>
        <p:nvSpPr>
          <p:cNvPr id="3" name="Marcador de contenido 2">
            <a:extLst>
              <a:ext uri="{FF2B5EF4-FFF2-40B4-BE49-F238E27FC236}">
                <a16:creationId xmlns:a16="http://schemas.microsoft.com/office/drawing/2014/main" id="{FFE1BEBE-411E-4823-ABE2-593B8A04457A}"/>
              </a:ext>
            </a:extLst>
          </p:cNvPr>
          <p:cNvSpPr>
            <a:spLocks noGrp="1"/>
          </p:cNvSpPr>
          <p:nvPr>
            <p:ph idx="1"/>
          </p:nvPr>
        </p:nvSpPr>
        <p:spPr>
          <a:xfrm>
            <a:off x="125896" y="1165847"/>
            <a:ext cx="8229600" cy="3989078"/>
          </a:xfrm>
        </p:spPr>
        <p:txBody>
          <a:bodyPr/>
          <a:lstStyle/>
          <a:p>
            <a:pPr marL="0" indent="0">
              <a:buNone/>
            </a:pPr>
            <a:r>
              <a:rPr lang="es-CL" dirty="0"/>
              <a:t>Se denomina engranaje al mecanismo utilizado para transmitir potencia mecánica de un componente a otro.​ Los engranajes están formados por dos ruedas dentadas,</a:t>
            </a:r>
            <a:r>
              <a:rPr lang="es-CL" baseline="30000" dirty="0"/>
              <a:t> </a:t>
            </a:r>
            <a:r>
              <a:rPr lang="es-CL" dirty="0"/>
              <a:t>de las cuales la mayor se denomina corona y el menor piñón. Un engranaje sirve para transmitir movimiento circular mediante el contacto de ruedas dentadas.</a:t>
            </a:r>
          </a:p>
        </p:txBody>
      </p:sp>
      <p:pic>
        <p:nvPicPr>
          <p:cNvPr id="11268" name="Picture 4" descr="Resultado de imagen de engranajes">
            <a:extLst>
              <a:ext uri="{FF2B5EF4-FFF2-40B4-BE49-F238E27FC236}">
                <a16:creationId xmlns:a16="http://schemas.microsoft.com/office/drawing/2014/main" id="{DB224F95-E0A7-4564-A552-F21E587CB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152" y="4610824"/>
            <a:ext cx="3243470" cy="21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A1B4D-FD0A-456C-988E-9916854A3340}"/>
              </a:ext>
            </a:extLst>
          </p:cNvPr>
          <p:cNvSpPr>
            <a:spLocks noGrp="1"/>
          </p:cNvSpPr>
          <p:nvPr>
            <p:ph type="title"/>
          </p:nvPr>
        </p:nvSpPr>
        <p:spPr>
          <a:xfrm>
            <a:off x="-324679" y="244476"/>
            <a:ext cx="8229600" cy="1143000"/>
          </a:xfrm>
        </p:spPr>
        <p:txBody>
          <a:bodyPr/>
          <a:lstStyle/>
          <a:p>
            <a:r>
              <a:rPr lang="es-CL" b="1" dirty="0">
                <a:solidFill>
                  <a:schemeClr val="accent1"/>
                </a:solidFill>
              </a:rPr>
              <a:t>TIPOS DE ENGRANES </a:t>
            </a:r>
          </a:p>
        </p:txBody>
      </p:sp>
      <p:sp>
        <p:nvSpPr>
          <p:cNvPr id="3" name="Marcador de contenido 2">
            <a:extLst>
              <a:ext uri="{FF2B5EF4-FFF2-40B4-BE49-F238E27FC236}">
                <a16:creationId xmlns:a16="http://schemas.microsoft.com/office/drawing/2014/main" id="{CA96CD9E-EA63-4D3E-B547-104ABC3E5F9C}"/>
              </a:ext>
            </a:extLst>
          </p:cNvPr>
          <p:cNvSpPr>
            <a:spLocks noGrp="1"/>
          </p:cNvSpPr>
          <p:nvPr>
            <p:ph idx="1"/>
          </p:nvPr>
        </p:nvSpPr>
        <p:spPr>
          <a:xfrm>
            <a:off x="364435" y="1166879"/>
            <a:ext cx="8229600" cy="5708030"/>
          </a:xfrm>
        </p:spPr>
        <p:txBody>
          <a:bodyPr/>
          <a:lstStyle/>
          <a:p>
            <a:pPr marL="0" indent="0">
              <a:buNone/>
            </a:pPr>
            <a:r>
              <a:rPr lang="es-CL" sz="2800" b="1" dirty="0"/>
              <a:t>EJES PARALELOS</a:t>
            </a:r>
          </a:p>
          <a:p>
            <a:r>
              <a:rPr lang="es-CL" sz="2800" dirty="0"/>
              <a:t>Cilíndricos de dientes rectos</a:t>
            </a:r>
          </a:p>
          <a:p>
            <a:r>
              <a:rPr lang="es-CL" sz="2800" dirty="0"/>
              <a:t>Cilíndricos de dientes helicoidales</a:t>
            </a:r>
          </a:p>
          <a:p>
            <a:r>
              <a:rPr lang="es-CL" sz="2800" dirty="0"/>
              <a:t>Doble helicoidales (en V)</a:t>
            </a:r>
          </a:p>
          <a:p>
            <a:pPr marL="0" indent="0">
              <a:buNone/>
            </a:pPr>
            <a:r>
              <a:rPr lang="es-CL" sz="2800" b="1" dirty="0"/>
              <a:t>EJES PERPENDICULARES</a:t>
            </a:r>
          </a:p>
          <a:p>
            <a:r>
              <a:rPr lang="es-CL" sz="2800" dirty="0"/>
              <a:t>Helicoidales cruzados</a:t>
            </a:r>
          </a:p>
          <a:p>
            <a:r>
              <a:rPr lang="es-CL" sz="2800" dirty="0"/>
              <a:t>Cónicos de dientes rectos</a:t>
            </a:r>
          </a:p>
          <a:p>
            <a:r>
              <a:rPr lang="es-CL" sz="2800" dirty="0"/>
              <a:t>Cónicos de dientes helicoidales</a:t>
            </a:r>
          </a:p>
          <a:p>
            <a:r>
              <a:rPr lang="es-CL" sz="2800" dirty="0"/>
              <a:t>Cónicos hipoides</a:t>
            </a:r>
          </a:p>
          <a:p>
            <a:r>
              <a:rPr lang="es-CL" sz="2800" dirty="0"/>
              <a:t>De rueda y tornillo sin fin</a:t>
            </a:r>
          </a:p>
          <a:p>
            <a:r>
              <a:rPr lang="es-CL" sz="2800" dirty="0"/>
              <a:t>Mecanismo piñón cremallera</a:t>
            </a:r>
          </a:p>
          <a:p>
            <a:endParaRPr lang="es-CL" dirty="0"/>
          </a:p>
        </p:txBody>
      </p:sp>
    </p:spTree>
    <p:extLst>
      <p:ext uri="{BB962C8B-B14F-4D97-AF65-F5344CB8AC3E}">
        <p14:creationId xmlns:p14="http://schemas.microsoft.com/office/powerpoint/2010/main" val="222543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de TIPOS DE ENGRANES">
            <a:extLst>
              <a:ext uri="{FF2B5EF4-FFF2-40B4-BE49-F238E27FC236}">
                <a16:creationId xmlns:a16="http://schemas.microsoft.com/office/drawing/2014/main" id="{CDE7C1E9-3689-449C-86C7-A78776AC2C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3670" y="320879"/>
            <a:ext cx="5837372" cy="653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4AC18-8018-41B0-99F9-A03D26DC27AF}"/>
              </a:ext>
            </a:extLst>
          </p:cNvPr>
          <p:cNvSpPr>
            <a:spLocks noGrp="1"/>
          </p:cNvSpPr>
          <p:nvPr>
            <p:ph type="title"/>
          </p:nvPr>
        </p:nvSpPr>
        <p:spPr>
          <a:xfrm>
            <a:off x="0" y="244476"/>
            <a:ext cx="8229600" cy="1143000"/>
          </a:xfrm>
        </p:spPr>
        <p:txBody>
          <a:bodyPr/>
          <a:lstStyle/>
          <a:p>
            <a:r>
              <a:rPr lang="es-CL" b="1" dirty="0">
                <a:solidFill>
                  <a:schemeClr val="accent1"/>
                </a:solidFill>
              </a:rPr>
              <a:t>CORREAS DE TRANSMISION </a:t>
            </a:r>
          </a:p>
        </p:txBody>
      </p:sp>
      <p:sp>
        <p:nvSpPr>
          <p:cNvPr id="3" name="Marcador de contenido 2">
            <a:extLst>
              <a:ext uri="{FF2B5EF4-FFF2-40B4-BE49-F238E27FC236}">
                <a16:creationId xmlns:a16="http://schemas.microsoft.com/office/drawing/2014/main" id="{A7514160-96D0-4B55-AA90-898D6A58F72A}"/>
              </a:ext>
            </a:extLst>
          </p:cNvPr>
          <p:cNvSpPr>
            <a:spLocks noGrp="1"/>
          </p:cNvSpPr>
          <p:nvPr>
            <p:ph idx="1"/>
          </p:nvPr>
        </p:nvSpPr>
        <p:spPr>
          <a:xfrm>
            <a:off x="0" y="1165845"/>
            <a:ext cx="8229600" cy="3989251"/>
          </a:xfrm>
        </p:spPr>
        <p:txBody>
          <a:bodyPr/>
          <a:lstStyle/>
          <a:p>
            <a:pPr marL="0" indent="0">
              <a:buNone/>
            </a:pPr>
            <a:r>
              <a:rPr lang="es-CL" dirty="0"/>
              <a:t>Se conoce como correa de transmisión a un tipo de transmisión mecánica basado en la unión de dos o más ruedas, sujetas a un movimiento de rotación, por medio de una cinta o correa continua, la cual abraza a las ruedas ejerciendo fuerza de fricción suministrándoles energía desde la rueda motriz.</a:t>
            </a:r>
          </a:p>
        </p:txBody>
      </p:sp>
      <p:pic>
        <p:nvPicPr>
          <p:cNvPr id="14338" name="Picture 2">
            <a:extLst>
              <a:ext uri="{FF2B5EF4-FFF2-40B4-BE49-F238E27FC236}">
                <a16:creationId xmlns:a16="http://schemas.microsoft.com/office/drawing/2014/main" id="{D8D7EC7E-4C89-4653-9774-877E9AD76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706317"/>
            <a:ext cx="20955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4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5">
            <a:extLst>
              <a:ext uri="{FF2B5EF4-FFF2-40B4-BE49-F238E27FC236}">
                <a16:creationId xmlns:a16="http://schemas.microsoft.com/office/drawing/2014/main" id="{69A47789-1824-5344-8C12-5D128E087993}"/>
              </a:ext>
            </a:extLst>
          </p:cNvPr>
          <p:cNvSpPr txBox="1">
            <a:spLocks noChangeArrowheads="1"/>
          </p:cNvSpPr>
          <p:nvPr/>
        </p:nvSpPr>
        <p:spPr bwMode="auto">
          <a:xfrm>
            <a:off x="0" y="3125450"/>
            <a:ext cx="4346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L" altLang="es-CL" sz="3200" b="1" dirty="0">
                <a:solidFill>
                  <a:srgbClr val="1A429A"/>
                </a:solidFill>
                <a:latin typeface="Calibri" panose="020F0502020204030204" pitchFamily="34" charset="0"/>
              </a:rPr>
              <a:t>TIPOS DE MECANISMOS</a:t>
            </a:r>
          </a:p>
        </p:txBody>
      </p:sp>
      <p:sp>
        <p:nvSpPr>
          <p:cNvPr id="15362" name="2 Subtítulo">
            <a:extLst>
              <a:ext uri="{FF2B5EF4-FFF2-40B4-BE49-F238E27FC236}">
                <a16:creationId xmlns:a16="http://schemas.microsoft.com/office/drawing/2014/main" id="{4E83C32D-9928-5746-904D-87E5726E14C0}"/>
              </a:ext>
            </a:extLst>
          </p:cNvPr>
          <p:cNvSpPr>
            <a:spLocks noGrp="1"/>
          </p:cNvSpPr>
          <p:nvPr>
            <p:ph type="subTitle" idx="1"/>
          </p:nvPr>
        </p:nvSpPr>
        <p:spPr bwMode="auto">
          <a:xfrm>
            <a:off x="-195209" y="5561013"/>
            <a:ext cx="3924247"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CL" altLang="es-CL" sz="1800" b="1" dirty="0">
                <a:solidFill>
                  <a:srgbClr val="1A429A"/>
                </a:solidFill>
              </a:rPr>
              <a:t>Antofagasta, Marzo de 2020</a:t>
            </a:r>
          </a:p>
          <a:p>
            <a:pPr eaLnBrk="1" hangingPunct="1"/>
            <a:r>
              <a:rPr lang="es-CL" altLang="es-CL" sz="1800" i="1" dirty="0">
                <a:solidFill>
                  <a:srgbClr val="1A429A"/>
                </a:solidFill>
              </a:rPr>
              <a:t>“Buenos Cristianos, Honestos Ciudadanos”</a:t>
            </a:r>
          </a:p>
        </p:txBody>
      </p:sp>
      <p:sp>
        <p:nvSpPr>
          <p:cNvPr id="2" name="CuadroTexto 1">
            <a:extLst>
              <a:ext uri="{FF2B5EF4-FFF2-40B4-BE49-F238E27FC236}">
                <a16:creationId xmlns:a16="http://schemas.microsoft.com/office/drawing/2014/main" id="{F24985D5-B61E-7A40-8C45-2FF000A26A97}"/>
              </a:ext>
            </a:extLst>
          </p:cNvPr>
          <p:cNvSpPr txBox="1"/>
          <p:nvPr/>
        </p:nvSpPr>
        <p:spPr>
          <a:xfrm>
            <a:off x="47625" y="2074863"/>
            <a:ext cx="3817938" cy="708025"/>
          </a:xfrm>
          <a:prstGeom prst="rect">
            <a:avLst/>
          </a:prstGeom>
          <a:solidFill>
            <a:schemeClr val="bg1"/>
          </a:solidFill>
        </p:spPr>
        <p:txBody>
          <a:bodyPr>
            <a:spAutoFit/>
          </a:bodyPr>
          <a:lstStyle/>
          <a:p>
            <a:pPr algn="ctr">
              <a:defRPr/>
            </a:pPr>
            <a:r>
              <a:rPr lang="es-ES" sz="2000" b="1" dirty="0">
                <a:solidFill>
                  <a:srgbClr val="193F99"/>
                </a:solidFill>
                <a:latin typeface="+mj-lt"/>
              </a:rPr>
              <a:t>COLEGIO TÉCNICO INDUSTRIAL DON BOSCO ANTOFAGASTA</a:t>
            </a:r>
          </a:p>
        </p:txBody>
      </p:sp>
      <p:sp>
        <p:nvSpPr>
          <p:cNvPr id="15364" name="AutoShape 6" descr="Imagen relacionada">
            <a:extLst>
              <a:ext uri="{FF2B5EF4-FFF2-40B4-BE49-F238E27FC236}">
                <a16:creationId xmlns:a16="http://schemas.microsoft.com/office/drawing/2014/main" id="{243000F6-036F-534B-921C-C2934DBCC40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sp>
        <p:nvSpPr>
          <p:cNvPr id="15365" name="AutoShape 8" descr="Imagen relacionada">
            <a:extLst>
              <a:ext uri="{FF2B5EF4-FFF2-40B4-BE49-F238E27FC236}">
                <a16:creationId xmlns:a16="http://schemas.microsoft.com/office/drawing/2014/main" id="{61BD7427-6AD6-AF42-A4B2-C13B44779AD0}"/>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sp>
        <p:nvSpPr>
          <p:cNvPr id="15366" name="AutoShape 10" descr="Imagen relacionada">
            <a:extLst>
              <a:ext uri="{FF2B5EF4-FFF2-40B4-BE49-F238E27FC236}">
                <a16:creationId xmlns:a16="http://schemas.microsoft.com/office/drawing/2014/main" id="{BA46E07B-13D8-AD43-8B37-F8421886BFCA}"/>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8" name="Imagen 7">
            <a:extLst>
              <a:ext uri="{FF2B5EF4-FFF2-40B4-BE49-F238E27FC236}">
                <a16:creationId xmlns:a16="http://schemas.microsoft.com/office/drawing/2014/main" id="{3465860A-E645-124D-BE0E-4482F1A3BE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9691" y="1571947"/>
            <a:ext cx="2702104" cy="3107006"/>
          </a:xfrm>
          <a:prstGeom prst="rect">
            <a:avLst/>
          </a:prstGeom>
        </p:spPr>
      </p:pic>
      <p:pic>
        <p:nvPicPr>
          <p:cNvPr id="1026" name="Picture 2" descr="Resultado de imagen de mecanismos dibujos">
            <a:extLst>
              <a:ext uri="{FF2B5EF4-FFF2-40B4-BE49-F238E27FC236}">
                <a16:creationId xmlns:a16="http://schemas.microsoft.com/office/drawing/2014/main" id="{8535F768-26D8-406E-8FD4-9EC9A5275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710225"/>
            <a:ext cx="2342236" cy="15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4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EE70B-3746-4AD0-B0D2-F8345DCF1E50}"/>
              </a:ext>
            </a:extLst>
          </p:cNvPr>
          <p:cNvSpPr>
            <a:spLocks noGrp="1"/>
          </p:cNvSpPr>
          <p:nvPr>
            <p:ph type="title"/>
          </p:nvPr>
        </p:nvSpPr>
        <p:spPr>
          <a:xfrm>
            <a:off x="-170597" y="274638"/>
            <a:ext cx="8229600" cy="1143000"/>
          </a:xfrm>
        </p:spPr>
        <p:txBody>
          <a:bodyPr/>
          <a:lstStyle/>
          <a:p>
            <a:r>
              <a:rPr lang="es-CL" b="1" dirty="0">
                <a:solidFill>
                  <a:schemeClr val="accent1"/>
                </a:solidFill>
              </a:rPr>
              <a:t>CARACTERISTICAS</a:t>
            </a:r>
          </a:p>
        </p:txBody>
      </p:sp>
      <p:sp>
        <p:nvSpPr>
          <p:cNvPr id="3" name="Marcador de contenido 2">
            <a:extLst>
              <a:ext uri="{FF2B5EF4-FFF2-40B4-BE49-F238E27FC236}">
                <a16:creationId xmlns:a16="http://schemas.microsoft.com/office/drawing/2014/main" id="{DCA80E7B-F77C-4954-A55D-FD6AF1CEC0A3}"/>
              </a:ext>
            </a:extLst>
          </p:cNvPr>
          <p:cNvSpPr>
            <a:spLocks noGrp="1"/>
          </p:cNvSpPr>
          <p:nvPr>
            <p:ph idx="1"/>
          </p:nvPr>
        </p:nvSpPr>
        <p:spPr>
          <a:xfrm>
            <a:off x="156949" y="1149823"/>
            <a:ext cx="8229600" cy="5169090"/>
          </a:xfrm>
        </p:spPr>
        <p:txBody>
          <a:bodyPr/>
          <a:lstStyle/>
          <a:p>
            <a:pPr marL="0" indent="0">
              <a:buNone/>
            </a:pPr>
            <a:r>
              <a:rPr lang="es-CL" sz="2400" dirty="0"/>
              <a:t>Las correas se confeccionaban antiguamente de cuero. Actualmente se fabrican de una combinación de varias capas de tela de algodón, rayón o nylon, con cordones de refuerzos, y se impregnan de caucho (hule) u otros materiales sintéticos, y una de las características más importantes de las correas de trasmisión es que su material esta diseñado para resistir los distintos cambios de velocidad: </a:t>
            </a:r>
          </a:p>
          <a:p>
            <a:pPr marL="0" indent="0">
              <a:buNone/>
            </a:pPr>
            <a:endParaRPr lang="es-CL" sz="2400" dirty="0"/>
          </a:p>
          <a:p>
            <a:r>
              <a:rPr lang="es-CL" sz="2400" dirty="0"/>
              <a:t>Aumentar (Velocidad)</a:t>
            </a:r>
          </a:p>
          <a:p>
            <a:r>
              <a:rPr lang="es-CL" sz="2400" dirty="0"/>
              <a:t>Mantener (Velocidad)</a:t>
            </a:r>
          </a:p>
          <a:p>
            <a:r>
              <a:rPr lang="es-CL" sz="2400" dirty="0"/>
              <a:t>Disminuir (Velocidad)</a:t>
            </a:r>
          </a:p>
        </p:txBody>
      </p:sp>
    </p:spTree>
    <p:extLst>
      <p:ext uri="{BB962C8B-B14F-4D97-AF65-F5344CB8AC3E}">
        <p14:creationId xmlns:p14="http://schemas.microsoft.com/office/powerpoint/2010/main" val="239589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30D9F-3F23-4194-A594-AF12BBBC01FA}"/>
              </a:ext>
            </a:extLst>
          </p:cNvPr>
          <p:cNvSpPr>
            <a:spLocks noGrp="1"/>
          </p:cNvSpPr>
          <p:nvPr>
            <p:ph type="title"/>
          </p:nvPr>
        </p:nvSpPr>
        <p:spPr>
          <a:xfrm>
            <a:off x="-416257" y="317264"/>
            <a:ext cx="8229600" cy="1143000"/>
          </a:xfrm>
        </p:spPr>
        <p:txBody>
          <a:bodyPr/>
          <a:lstStyle/>
          <a:p>
            <a:r>
              <a:rPr lang="es-CL" b="1" dirty="0">
                <a:solidFill>
                  <a:schemeClr val="accent1"/>
                </a:solidFill>
              </a:rPr>
              <a:t>DIRECCIÓN</a:t>
            </a:r>
            <a:r>
              <a:rPr lang="es-CL" dirty="0"/>
              <a:t> </a:t>
            </a:r>
          </a:p>
        </p:txBody>
      </p:sp>
      <p:sp>
        <p:nvSpPr>
          <p:cNvPr id="3" name="Marcador de contenido 2">
            <a:extLst>
              <a:ext uri="{FF2B5EF4-FFF2-40B4-BE49-F238E27FC236}">
                <a16:creationId xmlns:a16="http://schemas.microsoft.com/office/drawing/2014/main" id="{279A57E1-3A53-4C05-9E41-D5E3FC4B6AB2}"/>
              </a:ext>
            </a:extLst>
          </p:cNvPr>
          <p:cNvSpPr>
            <a:spLocks noGrp="1"/>
          </p:cNvSpPr>
          <p:nvPr>
            <p:ph idx="1"/>
          </p:nvPr>
        </p:nvSpPr>
        <p:spPr>
          <a:xfrm>
            <a:off x="116006" y="1340893"/>
            <a:ext cx="8229600" cy="1634319"/>
          </a:xfrm>
        </p:spPr>
        <p:txBody>
          <a:bodyPr/>
          <a:lstStyle/>
          <a:p>
            <a:r>
              <a:rPr lang="es-CL" dirty="0"/>
              <a:t>El movimiento que se transmite a la rueda conducida tiene el </a:t>
            </a:r>
            <a:r>
              <a:rPr lang="es-CL" b="1" dirty="0"/>
              <a:t>mismo sentido</a:t>
            </a:r>
            <a:r>
              <a:rPr lang="es-CL" dirty="0"/>
              <a:t> que el movimiento de la rueda conductora</a:t>
            </a:r>
          </a:p>
        </p:txBody>
      </p:sp>
      <p:pic>
        <p:nvPicPr>
          <p:cNvPr id="16386" name="Picture 2" descr="Resultado de imagen de INVERSION DE GIRO POR CORREA">
            <a:extLst>
              <a:ext uri="{FF2B5EF4-FFF2-40B4-BE49-F238E27FC236}">
                <a16:creationId xmlns:a16="http://schemas.microsoft.com/office/drawing/2014/main" id="{F0C8C760-5CC2-4A62-B4DF-24DC539E9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88" y="3196989"/>
            <a:ext cx="6574026" cy="271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8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FE421-8ED8-4F63-9D9B-7A8E2EC6A0E9}"/>
              </a:ext>
            </a:extLst>
          </p:cNvPr>
          <p:cNvSpPr>
            <a:spLocks noGrp="1"/>
          </p:cNvSpPr>
          <p:nvPr>
            <p:ph type="title"/>
          </p:nvPr>
        </p:nvSpPr>
        <p:spPr>
          <a:xfrm>
            <a:off x="-642731" y="373064"/>
            <a:ext cx="8229600" cy="1143000"/>
          </a:xfrm>
        </p:spPr>
        <p:txBody>
          <a:bodyPr/>
          <a:lstStyle/>
          <a:p>
            <a:r>
              <a:rPr lang="es-CL" b="1" dirty="0">
                <a:solidFill>
                  <a:schemeClr val="accent1"/>
                </a:solidFill>
              </a:rPr>
              <a:t>INVERSIÓN</a:t>
            </a:r>
            <a:endParaRPr lang="es-CL" dirty="0"/>
          </a:p>
        </p:txBody>
      </p:sp>
      <p:sp>
        <p:nvSpPr>
          <p:cNvPr id="3" name="Marcador de contenido 2">
            <a:extLst>
              <a:ext uri="{FF2B5EF4-FFF2-40B4-BE49-F238E27FC236}">
                <a16:creationId xmlns:a16="http://schemas.microsoft.com/office/drawing/2014/main" id="{CA058982-1D6E-4362-9766-2AB830D7856A}"/>
              </a:ext>
            </a:extLst>
          </p:cNvPr>
          <p:cNvSpPr>
            <a:spLocks noGrp="1"/>
          </p:cNvSpPr>
          <p:nvPr>
            <p:ph idx="1"/>
          </p:nvPr>
        </p:nvSpPr>
        <p:spPr>
          <a:xfrm>
            <a:off x="457200" y="1600201"/>
            <a:ext cx="8229600" cy="1315278"/>
          </a:xfrm>
        </p:spPr>
        <p:txBody>
          <a:bodyPr/>
          <a:lstStyle/>
          <a:p>
            <a:r>
              <a:rPr lang="es-CL" dirty="0">
                <a:solidFill>
                  <a:srgbClr val="000000"/>
                </a:solidFill>
                <a:latin typeface="helvetica" panose="020B0604020202020204" pitchFamily="34" charset="0"/>
              </a:rPr>
              <a:t> </a:t>
            </a:r>
            <a:r>
              <a:rPr lang="es-CL" sz="2400" dirty="0">
                <a:solidFill>
                  <a:srgbClr val="000000"/>
                </a:solidFill>
                <a:latin typeface="helvetica" panose="020B0604020202020204" pitchFamily="34" charset="0"/>
              </a:rPr>
              <a:t>Para que el sentido de giro transmitido se invierta, deberemos </a:t>
            </a:r>
            <a:r>
              <a:rPr lang="es-CL" sz="2400" b="1" dirty="0">
                <a:solidFill>
                  <a:srgbClr val="000000"/>
                </a:solidFill>
                <a:latin typeface="helvetica" panose="020B0604020202020204" pitchFamily="34" charset="0"/>
              </a:rPr>
              <a:t>cruzar la correa</a:t>
            </a:r>
            <a:r>
              <a:rPr lang="es-CL" sz="2400" dirty="0">
                <a:solidFill>
                  <a:srgbClr val="000000"/>
                </a:solidFill>
                <a:latin typeface="helvetica" panose="020B0604020202020204" pitchFamily="34" charset="0"/>
              </a:rPr>
              <a:t>.</a:t>
            </a:r>
          </a:p>
          <a:p>
            <a:endParaRPr lang="es-CL" dirty="0"/>
          </a:p>
        </p:txBody>
      </p:sp>
      <p:pic>
        <p:nvPicPr>
          <p:cNvPr id="4" name="Picture 2" descr="Resultado de imagen de INVERSION DE GIRO POR CORREA">
            <a:extLst>
              <a:ext uri="{FF2B5EF4-FFF2-40B4-BE49-F238E27FC236}">
                <a16:creationId xmlns:a16="http://schemas.microsoft.com/office/drawing/2014/main" id="{45D60A17-81ED-43C3-932E-CFDB35F7C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03" y="2999616"/>
            <a:ext cx="6697945" cy="314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5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5">
            <a:extLst>
              <a:ext uri="{FF2B5EF4-FFF2-40B4-BE49-F238E27FC236}">
                <a16:creationId xmlns:a16="http://schemas.microsoft.com/office/drawing/2014/main" id="{69A47789-1824-5344-8C12-5D128E087993}"/>
              </a:ext>
            </a:extLst>
          </p:cNvPr>
          <p:cNvSpPr txBox="1">
            <a:spLocks noChangeArrowheads="1"/>
          </p:cNvSpPr>
          <p:nvPr/>
        </p:nvSpPr>
        <p:spPr bwMode="auto">
          <a:xfrm>
            <a:off x="0" y="3394075"/>
            <a:ext cx="4346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L" altLang="es-CL" sz="6000" b="1" dirty="0">
                <a:solidFill>
                  <a:srgbClr val="1A429A"/>
                </a:solidFill>
                <a:latin typeface="Calibri" panose="020F0502020204030204" pitchFamily="34" charset="0"/>
              </a:rPr>
              <a:t>ÉXITO!!!</a:t>
            </a:r>
            <a:r>
              <a:rPr lang="es-CL" altLang="es-CL" sz="2400" b="1" dirty="0">
                <a:solidFill>
                  <a:srgbClr val="1A429A"/>
                </a:solidFill>
                <a:latin typeface="Calibri" panose="020F0502020204030204" pitchFamily="34" charset="0"/>
              </a:rPr>
              <a:t> </a:t>
            </a:r>
          </a:p>
        </p:txBody>
      </p:sp>
      <p:sp>
        <p:nvSpPr>
          <p:cNvPr id="15362" name="2 Subtítulo">
            <a:extLst>
              <a:ext uri="{FF2B5EF4-FFF2-40B4-BE49-F238E27FC236}">
                <a16:creationId xmlns:a16="http://schemas.microsoft.com/office/drawing/2014/main" id="{4E83C32D-9928-5746-904D-87E5726E14C0}"/>
              </a:ext>
            </a:extLst>
          </p:cNvPr>
          <p:cNvSpPr>
            <a:spLocks noGrp="1"/>
          </p:cNvSpPr>
          <p:nvPr>
            <p:ph type="subTitle" idx="1"/>
          </p:nvPr>
        </p:nvSpPr>
        <p:spPr bwMode="auto">
          <a:xfrm>
            <a:off x="-195209" y="5561013"/>
            <a:ext cx="3924247"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CL" altLang="es-CL" sz="1800" b="1" dirty="0">
                <a:solidFill>
                  <a:srgbClr val="1A429A"/>
                </a:solidFill>
              </a:rPr>
              <a:t>Antofagasta, Marzo de 2020</a:t>
            </a:r>
          </a:p>
          <a:p>
            <a:pPr eaLnBrk="1" hangingPunct="1"/>
            <a:r>
              <a:rPr lang="es-CL" altLang="es-CL" sz="1800" i="1" dirty="0">
                <a:solidFill>
                  <a:srgbClr val="1A429A"/>
                </a:solidFill>
              </a:rPr>
              <a:t>“Buenos Cristianos, Honestos Ciudadanos”</a:t>
            </a:r>
          </a:p>
        </p:txBody>
      </p:sp>
      <p:sp>
        <p:nvSpPr>
          <p:cNvPr id="2" name="CuadroTexto 1">
            <a:extLst>
              <a:ext uri="{FF2B5EF4-FFF2-40B4-BE49-F238E27FC236}">
                <a16:creationId xmlns:a16="http://schemas.microsoft.com/office/drawing/2014/main" id="{F24985D5-B61E-7A40-8C45-2FF000A26A97}"/>
              </a:ext>
            </a:extLst>
          </p:cNvPr>
          <p:cNvSpPr txBox="1"/>
          <p:nvPr/>
        </p:nvSpPr>
        <p:spPr>
          <a:xfrm>
            <a:off x="47625" y="2074863"/>
            <a:ext cx="3817938" cy="708025"/>
          </a:xfrm>
          <a:prstGeom prst="rect">
            <a:avLst/>
          </a:prstGeom>
          <a:solidFill>
            <a:schemeClr val="bg1"/>
          </a:solidFill>
        </p:spPr>
        <p:txBody>
          <a:bodyPr>
            <a:spAutoFit/>
          </a:bodyPr>
          <a:lstStyle/>
          <a:p>
            <a:pPr algn="ctr">
              <a:defRPr/>
            </a:pPr>
            <a:r>
              <a:rPr lang="es-ES" sz="2000" b="1" dirty="0">
                <a:solidFill>
                  <a:srgbClr val="193F99"/>
                </a:solidFill>
                <a:latin typeface="+mj-lt"/>
              </a:rPr>
              <a:t>COLEGIO TÉCNICO INDUSTRIAL DON BOSCO ANTOFAGASTA</a:t>
            </a:r>
          </a:p>
        </p:txBody>
      </p:sp>
      <p:sp>
        <p:nvSpPr>
          <p:cNvPr id="15364" name="AutoShape 6" descr="Imagen relacionada">
            <a:extLst>
              <a:ext uri="{FF2B5EF4-FFF2-40B4-BE49-F238E27FC236}">
                <a16:creationId xmlns:a16="http://schemas.microsoft.com/office/drawing/2014/main" id="{243000F6-036F-534B-921C-C2934DBCC40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sp>
        <p:nvSpPr>
          <p:cNvPr id="15365" name="AutoShape 8" descr="Imagen relacionada">
            <a:extLst>
              <a:ext uri="{FF2B5EF4-FFF2-40B4-BE49-F238E27FC236}">
                <a16:creationId xmlns:a16="http://schemas.microsoft.com/office/drawing/2014/main" id="{61BD7427-6AD6-AF42-A4B2-C13B44779AD0}"/>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sp>
        <p:nvSpPr>
          <p:cNvPr id="15366" name="AutoShape 10" descr="Imagen relacionada">
            <a:extLst>
              <a:ext uri="{FF2B5EF4-FFF2-40B4-BE49-F238E27FC236}">
                <a16:creationId xmlns:a16="http://schemas.microsoft.com/office/drawing/2014/main" id="{BA46E07B-13D8-AD43-8B37-F8421886BFCA}"/>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8" name="Imagen 7">
            <a:extLst>
              <a:ext uri="{FF2B5EF4-FFF2-40B4-BE49-F238E27FC236}">
                <a16:creationId xmlns:a16="http://schemas.microsoft.com/office/drawing/2014/main" id="{C1F4BF03-9E93-A94F-96A2-D12E42F1AB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9691" y="1571947"/>
            <a:ext cx="2702104" cy="3107006"/>
          </a:xfrm>
          <a:prstGeom prst="rect">
            <a:avLst/>
          </a:prstGeom>
        </p:spPr>
      </p:pic>
    </p:spTree>
    <p:extLst>
      <p:ext uri="{BB962C8B-B14F-4D97-AF65-F5344CB8AC3E}">
        <p14:creationId xmlns:p14="http://schemas.microsoft.com/office/powerpoint/2010/main" val="78963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60F0358-36E9-2049-A7E6-3016963282E1}"/>
              </a:ext>
            </a:extLst>
          </p:cNvPr>
          <p:cNvSpPr/>
          <p:nvPr/>
        </p:nvSpPr>
        <p:spPr>
          <a:xfrm>
            <a:off x="0" y="1222913"/>
            <a:ext cx="7913592" cy="5266057"/>
          </a:xfrm>
          <a:prstGeom prst="rect">
            <a:avLst/>
          </a:prstGeom>
        </p:spPr>
        <p:txBody>
          <a:bodyPr wrap="square">
            <a:spAutoFit/>
          </a:bodyPr>
          <a:lstStyle/>
          <a:p>
            <a:r>
              <a:rPr lang="es-CL" sz="2800" dirty="0">
                <a:latin typeface="+mj-lt"/>
              </a:rPr>
              <a:t>Se le llama mecanismo a los dispositivos o conjuntos de sólidos resistentes que reciben una energía de entrada y, a través de un sistema de transmisión y transformación de movimientos, realizan un trabajo.</a:t>
            </a:r>
          </a:p>
          <a:p>
            <a:endParaRPr lang="es-CL" sz="2800" dirty="0">
              <a:latin typeface="+mj-lt"/>
            </a:endParaRPr>
          </a:p>
          <a:p>
            <a:r>
              <a:rPr lang="es-CL" sz="2800" dirty="0">
                <a:latin typeface="+mj-lt"/>
              </a:rPr>
              <a:t>Un mecanismo transforma el movimiento de entrada (lineal, circular, oscilante) en un patrón deseable; por lo general desarrolla una trayectoria final de salida predecible, acorde al problema que se desea solucionar una necesidad.</a:t>
            </a:r>
          </a:p>
          <a:p>
            <a:pPr lvl="0" algn="just">
              <a:lnSpc>
                <a:spcPct val="115000"/>
              </a:lnSpc>
              <a:spcAft>
                <a:spcPts val="0"/>
              </a:spcAft>
            </a:pPr>
            <a:endParaRPr lang="es-CL" sz="2800" dirty="0">
              <a:latin typeface="+mj-lt"/>
              <a:ea typeface="Calibri" panose="020F0502020204030204" pitchFamily="34" charset="0"/>
              <a:cs typeface="Times New Roman" panose="02020603050405020304" pitchFamily="18" charset="0"/>
            </a:endParaRPr>
          </a:p>
          <a:p>
            <a:pPr algn="ctr">
              <a:spcAft>
                <a:spcPts val="0"/>
              </a:spcAft>
            </a:pP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5">
            <a:extLst>
              <a:ext uri="{FF2B5EF4-FFF2-40B4-BE49-F238E27FC236}">
                <a16:creationId xmlns:a16="http://schemas.microsoft.com/office/drawing/2014/main" id="{A07E1F6E-AD20-4F48-B090-7DE18E60CA45}"/>
              </a:ext>
            </a:extLst>
          </p:cNvPr>
          <p:cNvSpPr txBox="1">
            <a:spLocks noChangeArrowheads="1"/>
          </p:cNvSpPr>
          <p:nvPr/>
        </p:nvSpPr>
        <p:spPr bwMode="auto">
          <a:xfrm>
            <a:off x="242912" y="26126"/>
            <a:ext cx="72237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L" altLang="es-CL" sz="4000" b="1" dirty="0">
                <a:solidFill>
                  <a:srgbClr val="1A429A"/>
                </a:solidFill>
                <a:latin typeface="Calibri" panose="020F0502020204030204" pitchFamily="34" charset="0"/>
              </a:rPr>
              <a:t>¿QUE ES UN MECANISMO?</a:t>
            </a:r>
          </a:p>
          <a:p>
            <a:pPr algn="ctr" eaLnBrk="1" hangingPunct="1"/>
            <a:endParaRPr lang="es-CL" altLang="es-CL" sz="2400" b="1" dirty="0">
              <a:latin typeface="Calibri" panose="020F0502020204030204" pitchFamily="34" charset="0"/>
            </a:endParaRPr>
          </a:p>
        </p:txBody>
      </p:sp>
    </p:spTree>
    <p:extLst>
      <p:ext uri="{BB962C8B-B14F-4D97-AF65-F5344CB8AC3E}">
        <p14:creationId xmlns:p14="http://schemas.microsoft.com/office/powerpoint/2010/main" val="121586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canismos">
            <a:extLst>
              <a:ext uri="{FF2B5EF4-FFF2-40B4-BE49-F238E27FC236}">
                <a16:creationId xmlns:a16="http://schemas.microsoft.com/office/drawing/2014/main" id="{FCD4768B-4DDA-4FC9-8018-87DDE6513B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048" y="2503418"/>
            <a:ext cx="7873782" cy="18511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5E1A0AB-7FC2-4435-BD8B-66BA938812EC}"/>
              </a:ext>
            </a:extLst>
          </p:cNvPr>
          <p:cNvSpPr txBox="1"/>
          <p:nvPr/>
        </p:nvSpPr>
        <p:spPr>
          <a:xfrm>
            <a:off x="2351518" y="636104"/>
            <a:ext cx="3168753" cy="1015663"/>
          </a:xfrm>
          <a:prstGeom prst="rect">
            <a:avLst/>
          </a:prstGeom>
          <a:noFill/>
        </p:spPr>
        <p:txBody>
          <a:bodyPr wrap="none" rtlCol="0">
            <a:spAutoFit/>
          </a:bodyPr>
          <a:lstStyle/>
          <a:p>
            <a:r>
              <a:rPr lang="es-CL" sz="6000" b="1" dirty="0">
                <a:solidFill>
                  <a:schemeClr val="accent1"/>
                </a:solidFill>
                <a:latin typeface="+mj-lt"/>
              </a:rPr>
              <a:t>EJEMPLO</a:t>
            </a:r>
            <a:r>
              <a:rPr lang="es-CL" dirty="0"/>
              <a:t> </a:t>
            </a:r>
          </a:p>
        </p:txBody>
      </p:sp>
    </p:spTree>
    <p:extLst>
      <p:ext uri="{BB962C8B-B14F-4D97-AF65-F5344CB8AC3E}">
        <p14:creationId xmlns:p14="http://schemas.microsoft.com/office/powerpoint/2010/main" val="103635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3DAE7-7184-4A86-9EB8-7153F7A995C4}"/>
              </a:ext>
            </a:extLst>
          </p:cNvPr>
          <p:cNvSpPr>
            <a:spLocks noGrp="1"/>
          </p:cNvSpPr>
          <p:nvPr>
            <p:ph type="title"/>
          </p:nvPr>
        </p:nvSpPr>
        <p:spPr>
          <a:xfrm>
            <a:off x="0" y="274638"/>
            <a:ext cx="8229600" cy="1143000"/>
          </a:xfrm>
        </p:spPr>
        <p:txBody>
          <a:bodyPr/>
          <a:lstStyle/>
          <a:p>
            <a:r>
              <a:rPr lang="es-CL" sz="4000" b="1" dirty="0">
                <a:solidFill>
                  <a:schemeClr val="accent1"/>
                </a:solidFill>
              </a:rPr>
              <a:t>TIPOS DE MECANISMOS</a:t>
            </a:r>
          </a:p>
        </p:txBody>
      </p:sp>
      <p:sp>
        <p:nvSpPr>
          <p:cNvPr id="3" name="Marcador de contenido 2">
            <a:extLst>
              <a:ext uri="{FF2B5EF4-FFF2-40B4-BE49-F238E27FC236}">
                <a16:creationId xmlns:a16="http://schemas.microsoft.com/office/drawing/2014/main" id="{FA1140E2-406E-4367-9117-659848D5B205}"/>
              </a:ext>
            </a:extLst>
          </p:cNvPr>
          <p:cNvSpPr>
            <a:spLocks noGrp="1"/>
          </p:cNvSpPr>
          <p:nvPr>
            <p:ph idx="1"/>
          </p:nvPr>
        </p:nvSpPr>
        <p:spPr>
          <a:xfrm>
            <a:off x="457200" y="869328"/>
            <a:ext cx="8229600" cy="5988671"/>
          </a:xfrm>
        </p:spPr>
        <p:txBody>
          <a:bodyPr numCol="2"/>
          <a:lstStyle/>
          <a:p>
            <a:pPr marL="0" indent="0">
              <a:buNone/>
            </a:pPr>
            <a:r>
              <a:rPr lang="es-CL" sz="2400" b="1" dirty="0">
                <a:latin typeface="+mj-lt"/>
              </a:rPr>
              <a:t>Grupo 1</a:t>
            </a:r>
            <a:r>
              <a:rPr lang="es-CL" sz="2400" dirty="0">
                <a:latin typeface="+mj-lt"/>
              </a:rPr>
              <a:t>. </a:t>
            </a:r>
            <a:r>
              <a:rPr lang="es-CL" sz="2400" i="1" dirty="0">
                <a:latin typeface="+mj-lt"/>
              </a:rPr>
              <a:t>Modifican la fuerza de entrada</a:t>
            </a:r>
            <a:r>
              <a:rPr lang="es-CL" sz="2400" dirty="0">
                <a:latin typeface="+mj-lt"/>
              </a:rPr>
              <a:t>:</a:t>
            </a:r>
            <a:br>
              <a:rPr lang="es-CL" sz="2400" dirty="0">
                <a:latin typeface="+mj-lt"/>
              </a:rPr>
            </a:br>
            <a:r>
              <a:rPr lang="es-CL" sz="2400" dirty="0">
                <a:latin typeface="+mj-lt"/>
              </a:rPr>
              <a:t>- Balancín</a:t>
            </a:r>
            <a:br>
              <a:rPr lang="es-CL" sz="2400" dirty="0">
                <a:latin typeface="+mj-lt"/>
              </a:rPr>
            </a:br>
            <a:r>
              <a:rPr lang="es-CL" sz="2400" dirty="0">
                <a:latin typeface="+mj-lt"/>
              </a:rPr>
              <a:t>- Polea simple</a:t>
            </a:r>
            <a:br>
              <a:rPr lang="es-CL" sz="2400" dirty="0">
                <a:latin typeface="+mj-lt"/>
              </a:rPr>
            </a:br>
            <a:r>
              <a:rPr lang="es-CL" sz="2400" dirty="0">
                <a:latin typeface="+mj-lt"/>
              </a:rPr>
              <a:t>- Polea móvil o compuesta</a:t>
            </a:r>
            <a:br>
              <a:rPr lang="es-CL" sz="2400" dirty="0">
                <a:latin typeface="+mj-lt"/>
              </a:rPr>
            </a:br>
            <a:r>
              <a:rPr lang="es-CL" sz="2400" dirty="0">
                <a:latin typeface="+mj-lt"/>
              </a:rPr>
              <a:t>- Polipasto.</a:t>
            </a:r>
            <a:br>
              <a:rPr lang="es-CL" sz="2400" dirty="0">
                <a:latin typeface="+mj-lt"/>
              </a:rPr>
            </a:br>
            <a:r>
              <a:rPr lang="es-CL" sz="2400" dirty="0">
                <a:latin typeface="+mj-lt"/>
              </a:rPr>
              <a:t>- Manivela-torno  </a:t>
            </a:r>
            <a:br>
              <a:rPr lang="es-CL" sz="2400" dirty="0">
                <a:latin typeface="+mj-lt"/>
              </a:rPr>
            </a:br>
            <a:br>
              <a:rPr lang="es-CL" sz="2400" dirty="0">
                <a:latin typeface="+mj-lt"/>
              </a:rPr>
            </a:br>
            <a:r>
              <a:rPr lang="es-CL" sz="2400" b="1" dirty="0">
                <a:latin typeface="+mj-lt"/>
              </a:rPr>
              <a:t>Grupo 2</a:t>
            </a:r>
            <a:r>
              <a:rPr lang="es-CL" sz="2400" dirty="0">
                <a:latin typeface="+mj-lt"/>
              </a:rPr>
              <a:t>. </a:t>
            </a:r>
            <a:r>
              <a:rPr lang="es-CL" sz="2400" i="1" dirty="0">
                <a:latin typeface="+mj-lt"/>
              </a:rPr>
              <a:t>Modifican la velocidad</a:t>
            </a:r>
            <a:r>
              <a:rPr lang="es-CL" sz="2400" dirty="0">
                <a:latin typeface="+mj-lt"/>
              </a:rPr>
              <a:t>:</a:t>
            </a:r>
            <a:br>
              <a:rPr lang="es-CL" sz="2400" dirty="0">
                <a:latin typeface="+mj-lt"/>
              </a:rPr>
            </a:br>
            <a:r>
              <a:rPr lang="es-CL" sz="2400" dirty="0">
                <a:latin typeface="+mj-lt"/>
              </a:rPr>
              <a:t>- Ruedas de fricción</a:t>
            </a:r>
            <a:br>
              <a:rPr lang="es-CL" sz="2400" dirty="0">
                <a:latin typeface="+mj-lt"/>
              </a:rPr>
            </a:br>
            <a:r>
              <a:rPr lang="es-CL" sz="2400" dirty="0">
                <a:latin typeface="+mj-lt"/>
              </a:rPr>
              <a:t>- Sistema de poleas</a:t>
            </a:r>
            <a:br>
              <a:rPr lang="es-CL" sz="2400" dirty="0">
                <a:latin typeface="+mj-lt"/>
              </a:rPr>
            </a:br>
            <a:r>
              <a:rPr lang="es-CL" sz="2400" dirty="0">
                <a:latin typeface="+mj-lt"/>
              </a:rPr>
              <a:t>- Engranajes (ruedas dentadas).</a:t>
            </a:r>
            <a:br>
              <a:rPr lang="es-CL" sz="2400" dirty="0">
                <a:latin typeface="+mj-lt"/>
              </a:rPr>
            </a:br>
            <a:r>
              <a:rPr lang="es-CL" sz="2400" dirty="0">
                <a:latin typeface="+mj-lt"/>
              </a:rPr>
              <a:t>- Sistemas de engranajes con cadena.</a:t>
            </a:r>
            <a:br>
              <a:rPr lang="es-CL" sz="2400" dirty="0">
                <a:latin typeface="+mj-lt"/>
              </a:rPr>
            </a:br>
            <a:r>
              <a:rPr lang="es-CL" sz="2400" dirty="0">
                <a:latin typeface="+mj-lt"/>
              </a:rPr>
              <a:t>- Tornillo sin fin-rueda dentada</a:t>
            </a:r>
          </a:p>
          <a:p>
            <a:pPr marL="0" indent="0">
              <a:buNone/>
            </a:pPr>
            <a:endParaRPr lang="es-CL" sz="2400" b="1" dirty="0">
              <a:latin typeface="+mj-lt"/>
            </a:endParaRPr>
          </a:p>
          <a:p>
            <a:pPr marL="0" indent="0">
              <a:buNone/>
            </a:pPr>
            <a:endParaRPr lang="es-CL" sz="2400" b="1" dirty="0">
              <a:latin typeface="+mj-lt"/>
            </a:endParaRPr>
          </a:p>
          <a:p>
            <a:pPr marL="0" indent="0">
              <a:buNone/>
            </a:pPr>
            <a:endParaRPr lang="es-CL" sz="2400" b="1" dirty="0">
              <a:latin typeface="+mj-lt"/>
            </a:endParaRPr>
          </a:p>
          <a:p>
            <a:pPr marL="0" indent="0">
              <a:buNone/>
            </a:pPr>
            <a:r>
              <a:rPr lang="es-CL" sz="2400" b="1" dirty="0">
                <a:latin typeface="+mj-lt"/>
              </a:rPr>
              <a:t>Grupo 3</a:t>
            </a:r>
            <a:r>
              <a:rPr lang="es-CL" sz="2400" dirty="0">
                <a:latin typeface="+mj-lt"/>
              </a:rPr>
              <a:t>. </a:t>
            </a:r>
            <a:r>
              <a:rPr lang="es-CL" sz="2400" i="1" dirty="0">
                <a:latin typeface="+mj-lt"/>
              </a:rPr>
              <a:t>Modifican el movimiento</a:t>
            </a:r>
            <a:r>
              <a:rPr lang="es-CL" sz="2400" dirty="0">
                <a:latin typeface="+mj-lt"/>
              </a:rPr>
              <a:t>:</a:t>
            </a:r>
            <a:br>
              <a:rPr lang="es-CL" sz="2400" dirty="0">
                <a:latin typeface="+mj-lt"/>
              </a:rPr>
            </a:br>
            <a:r>
              <a:rPr lang="es-CL" sz="2400" dirty="0">
                <a:latin typeface="+mj-lt"/>
              </a:rPr>
              <a:t>- Tornillo-tuerca.</a:t>
            </a:r>
            <a:br>
              <a:rPr lang="es-CL" sz="2400" dirty="0">
                <a:latin typeface="+mj-lt"/>
              </a:rPr>
            </a:br>
            <a:r>
              <a:rPr lang="es-CL" sz="2400" dirty="0">
                <a:latin typeface="+mj-lt"/>
              </a:rPr>
              <a:t>- Piñón-cremallera</a:t>
            </a:r>
            <a:br>
              <a:rPr lang="es-CL" sz="2400" dirty="0">
                <a:latin typeface="+mj-lt"/>
              </a:rPr>
            </a:br>
            <a:r>
              <a:rPr lang="es-CL" sz="2400" dirty="0">
                <a:latin typeface="+mj-lt"/>
              </a:rPr>
              <a:t>- Biela-manivela</a:t>
            </a:r>
            <a:br>
              <a:rPr lang="es-CL" sz="2400" dirty="0">
                <a:latin typeface="+mj-lt"/>
              </a:rPr>
            </a:br>
            <a:r>
              <a:rPr lang="es-CL" sz="2400" dirty="0">
                <a:latin typeface="+mj-lt"/>
              </a:rPr>
              <a:t>- Cigüeñal-biela</a:t>
            </a:r>
            <a:br>
              <a:rPr lang="es-CL" sz="2400" dirty="0">
                <a:latin typeface="+mj-lt"/>
              </a:rPr>
            </a:br>
            <a:r>
              <a:rPr lang="es-CL" sz="2400" dirty="0">
                <a:latin typeface="+mj-lt"/>
              </a:rPr>
              <a:t>- Excéntrica.</a:t>
            </a:r>
            <a:br>
              <a:rPr lang="es-CL" sz="2400" dirty="0">
                <a:latin typeface="+mj-lt"/>
              </a:rPr>
            </a:br>
            <a:r>
              <a:rPr lang="es-CL" sz="2400" dirty="0">
                <a:latin typeface="+mj-lt"/>
              </a:rPr>
              <a:t>- Leva.</a:t>
            </a:r>
            <a:br>
              <a:rPr lang="es-CL" sz="2400" dirty="0">
                <a:latin typeface="+mj-lt"/>
              </a:rPr>
            </a:br>
            <a:r>
              <a:rPr lang="es-CL" sz="2400" dirty="0">
                <a:latin typeface="+mj-lt"/>
              </a:rPr>
              <a:t>- Trinquete.  </a:t>
            </a:r>
          </a:p>
        </p:txBody>
      </p:sp>
    </p:spTree>
    <p:extLst>
      <p:ext uri="{BB962C8B-B14F-4D97-AF65-F5344CB8AC3E}">
        <p14:creationId xmlns:p14="http://schemas.microsoft.com/office/powerpoint/2010/main" val="245538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35F7D-F923-4947-9237-B714E2E0040C}"/>
              </a:ext>
            </a:extLst>
          </p:cNvPr>
          <p:cNvSpPr>
            <a:spLocks noGrp="1"/>
          </p:cNvSpPr>
          <p:nvPr>
            <p:ph type="title"/>
          </p:nvPr>
        </p:nvSpPr>
        <p:spPr>
          <a:xfrm>
            <a:off x="-713132" y="338964"/>
            <a:ext cx="8229600" cy="1143000"/>
          </a:xfrm>
        </p:spPr>
        <p:txBody>
          <a:bodyPr/>
          <a:lstStyle/>
          <a:p>
            <a:r>
              <a:rPr lang="es-CL" b="1" dirty="0">
                <a:solidFill>
                  <a:schemeClr val="accent1"/>
                </a:solidFill>
              </a:rPr>
              <a:t>POLEA</a:t>
            </a:r>
            <a:r>
              <a:rPr lang="es-CL" dirty="0"/>
              <a:t> </a:t>
            </a:r>
          </a:p>
        </p:txBody>
      </p:sp>
      <p:sp>
        <p:nvSpPr>
          <p:cNvPr id="3" name="Marcador de contenido 2">
            <a:extLst>
              <a:ext uri="{FF2B5EF4-FFF2-40B4-BE49-F238E27FC236}">
                <a16:creationId xmlns:a16="http://schemas.microsoft.com/office/drawing/2014/main" id="{691EF34C-C2BC-4938-B8CD-D7CFBDC5EAB4}"/>
              </a:ext>
            </a:extLst>
          </p:cNvPr>
          <p:cNvSpPr>
            <a:spLocks noGrp="1"/>
          </p:cNvSpPr>
          <p:nvPr>
            <p:ph idx="1"/>
          </p:nvPr>
        </p:nvSpPr>
        <p:spPr>
          <a:xfrm>
            <a:off x="-121755" y="1168986"/>
            <a:ext cx="4850296" cy="5284823"/>
          </a:xfrm>
        </p:spPr>
        <p:txBody>
          <a:bodyPr/>
          <a:lstStyle/>
          <a:p>
            <a:pPr marL="0" indent="0">
              <a:buNone/>
            </a:pPr>
            <a:r>
              <a:rPr lang="es-CL" sz="2800" dirty="0"/>
              <a:t>Se conoce como polea a una máquina simple diseñada para transmitir fuerza y operar como un mecanismo de tracción, reduciendo la cantidad de fuerza necesaria para mover o suspender en el aire un peso. Consiste en una rueda que gira sobre un eje central, y provista de un canal en su periferia por donde pasa una cuerda.</a:t>
            </a:r>
            <a:br>
              <a:rPr lang="es-CL" dirty="0"/>
            </a:br>
            <a:br>
              <a:rPr lang="es-CL" dirty="0"/>
            </a:br>
            <a:endParaRPr lang="es-CL" dirty="0"/>
          </a:p>
        </p:txBody>
      </p:sp>
      <p:pic>
        <p:nvPicPr>
          <p:cNvPr id="3074" name="Picture 2" descr="Resultado de imagen de POLEA">
            <a:extLst>
              <a:ext uri="{FF2B5EF4-FFF2-40B4-BE49-F238E27FC236}">
                <a16:creationId xmlns:a16="http://schemas.microsoft.com/office/drawing/2014/main" id="{3793605B-442C-4930-A57C-9719ABD92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41" y="1462087"/>
            <a:ext cx="32385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2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E6489C-355D-4EAD-9EC6-CDDBE4E22983}"/>
              </a:ext>
            </a:extLst>
          </p:cNvPr>
          <p:cNvSpPr>
            <a:spLocks noGrp="1"/>
          </p:cNvSpPr>
          <p:nvPr>
            <p:ph idx="1"/>
          </p:nvPr>
        </p:nvSpPr>
        <p:spPr>
          <a:xfrm>
            <a:off x="231913" y="1229139"/>
            <a:ext cx="4114800" cy="3899452"/>
          </a:xfrm>
        </p:spPr>
        <p:txBody>
          <a:bodyPr/>
          <a:lstStyle/>
          <a:p>
            <a:pPr marL="0" indent="0">
              <a:buNone/>
            </a:pPr>
            <a:r>
              <a:rPr lang="es-CL" sz="2800" dirty="0"/>
              <a:t>El uso de poleas es muy frecuente en los ámbitos de la construcción, la carga o descarga de vehículos y muchos otros, en los que se requiere de un aparejo para movilizar grandes pesos con una fuerza considerablemente menor.</a:t>
            </a:r>
            <a:br>
              <a:rPr lang="es-CL" dirty="0"/>
            </a:br>
            <a:endParaRPr lang="es-CL" dirty="0"/>
          </a:p>
        </p:txBody>
      </p:sp>
      <p:pic>
        <p:nvPicPr>
          <p:cNvPr id="4100" name="Picture 4" descr="Resultado de imagen de polea cadena">
            <a:extLst>
              <a:ext uri="{FF2B5EF4-FFF2-40B4-BE49-F238E27FC236}">
                <a16:creationId xmlns:a16="http://schemas.microsoft.com/office/drawing/2014/main" id="{3B4E2CB1-6980-4FDF-9262-42AA6C1638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60"/>
          <a:stretch/>
        </p:blipFill>
        <p:spPr bwMode="auto">
          <a:xfrm>
            <a:off x="4462263" y="1041952"/>
            <a:ext cx="3334088" cy="477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0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5F2F5-C5F8-4CBC-8A02-8D19EF9C83AF}"/>
              </a:ext>
            </a:extLst>
          </p:cNvPr>
          <p:cNvSpPr>
            <a:spLocks noGrp="1"/>
          </p:cNvSpPr>
          <p:nvPr>
            <p:ph type="title"/>
          </p:nvPr>
        </p:nvSpPr>
        <p:spPr>
          <a:xfrm>
            <a:off x="-205409" y="274638"/>
            <a:ext cx="8229600" cy="851797"/>
          </a:xfrm>
        </p:spPr>
        <p:txBody>
          <a:bodyPr/>
          <a:lstStyle/>
          <a:p>
            <a:r>
              <a:rPr lang="es-CL" sz="4000" b="1" dirty="0">
                <a:solidFill>
                  <a:schemeClr val="accent1"/>
                </a:solidFill>
              </a:rPr>
              <a:t>PARTES DE LA POLEA</a:t>
            </a:r>
          </a:p>
        </p:txBody>
      </p:sp>
      <p:sp>
        <p:nvSpPr>
          <p:cNvPr id="4" name="Rectangle 1">
            <a:extLst>
              <a:ext uri="{FF2B5EF4-FFF2-40B4-BE49-F238E27FC236}">
                <a16:creationId xmlns:a16="http://schemas.microsoft.com/office/drawing/2014/main" id="{88E8C3F5-AD6E-4AF3-915D-ED44E228B29F}"/>
              </a:ext>
            </a:extLst>
          </p:cNvPr>
          <p:cNvSpPr>
            <a:spLocks noGrp="1" noChangeArrowheads="1"/>
          </p:cNvSpPr>
          <p:nvPr>
            <p:ph idx="1"/>
          </p:nvPr>
        </p:nvSpPr>
        <p:spPr bwMode="auto">
          <a:xfrm>
            <a:off x="0" y="1301610"/>
            <a:ext cx="7779026"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es-CL" altLang="es-CL" sz="2400" b="1" i="0" u="none" strike="noStrike" cap="none" normalizeH="0" baseline="0" dirty="0">
                <a:ln>
                  <a:noFill/>
                </a:ln>
                <a:solidFill>
                  <a:srgbClr val="000000"/>
                </a:solidFill>
                <a:effectLst/>
                <a:latin typeface="+mj-lt"/>
              </a:rPr>
              <a:t>EJE</a:t>
            </a:r>
            <a:r>
              <a:rPr kumimoji="0" lang="es-CL" altLang="es-CL" sz="2400" b="0" i="0" u="none" strike="noStrike" cap="none" normalizeH="0" baseline="0" dirty="0">
                <a:ln>
                  <a:noFill/>
                </a:ln>
                <a:solidFill>
                  <a:srgbClr val="000000"/>
                </a:solidFill>
                <a:effectLst/>
                <a:latin typeface="+mj-lt"/>
              </a:rPr>
              <a:t>. La porción fija en torno a la cual se inserta o se suspende la polea y que permite su giro libre. Se trata de la parte inmóvil y central.</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24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2400" b="1" i="0" u="none" strike="noStrike" cap="none" normalizeH="0" baseline="0" dirty="0">
                <a:ln>
                  <a:noFill/>
                </a:ln>
                <a:solidFill>
                  <a:srgbClr val="000000"/>
                </a:solidFill>
                <a:effectLst/>
                <a:latin typeface="+mj-lt"/>
              </a:rPr>
              <a:t>LLANTA</a:t>
            </a:r>
            <a:r>
              <a:rPr kumimoji="0" lang="es-CL" altLang="es-CL" sz="2400" b="0" i="0" u="none" strike="noStrike" cap="none" normalizeH="0" baseline="0" dirty="0">
                <a:ln>
                  <a:noFill/>
                </a:ln>
                <a:solidFill>
                  <a:srgbClr val="000000"/>
                </a:solidFill>
                <a:effectLst/>
                <a:latin typeface="+mj-lt"/>
              </a:rPr>
              <a:t>. Zona externa de la polea, en donde se halla la garganta por donde pasa la cuerda.</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24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2400" b="1" i="0" u="none" strike="noStrike" cap="none" normalizeH="0" baseline="0" dirty="0">
                <a:ln>
                  <a:noFill/>
                </a:ln>
                <a:solidFill>
                  <a:srgbClr val="000000"/>
                </a:solidFill>
                <a:effectLst/>
                <a:latin typeface="+mj-lt"/>
              </a:rPr>
              <a:t>CUERPO</a:t>
            </a:r>
            <a:r>
              <a:rPr kumimoji="0" lang="es-CL" altLang="es-CL" sz="2400" b="0" i="0" u="none" strike="noStrike" cap="none" normalizeH="0" baseline="0" dirty="0">
                <a:ln>
                  <a:noFill/>
                </a:ln>
                <a:solidFill>
                  <a:srgbClr val="000000"/>
                </a:solidFill>
                <a:effectLst/>
                <a:latin typeface="+mj-lt"/>
              </a:rPr>
              <a:t>. Se llama así la parte media de la polea, entre el cubo y la llanta, diseñada para girar ante la acción de la fuerza, provista de brazos o nervios para facilitar su movimiento.</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24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2400" b="1" i="0" u="none" strike="noStrike" cap="none" normalizeH="0" baseline="0" dirty="0">
                <a:ln>
                  <a:noFill/>
                </a:ln>
                <a:solidFill>
                  <a:srgbClr val="000000"/>
                </a:solidFill>
                <a:effectLst/>
                <a:latin typeface="+mj-lt"/>
              </a:rPr>
              <a:t>CUBO</a:t>
            </a:r>
            <a:r>
              <a:rPr kumimoji="0" lang="es-CL" altLang="es-CL" sz="2400" b="0" i="0" u="none" strike="noStrike" cap="none" normalizeH="0" baseline="0" dirty="0">
                <a:ln>
                  <a:noFill/>
                </a:ln>
                <a:solidFill>
                  <a:srgbClr val="000000"/>
                </a:solidFill>
                <a:effectLst/>
                <a:latin typeface="+mj-lt"/>
              </a:rPr>
              <a:t>. Es la parte interna de la polea, se trata del agujero cilíndrico al que se acopla el eje.</a:t>
            </a:r>
            <a:br>
              <a:rPr kumimoji="0" lang="es-CL" altLang="es-CL" sz="1200" b="0" i="0" u="none" strike="noStrike" cap="none" normalizeH="0" baseline="0" dirty="0">
                <a:ln>
                  <a:noFill/>
                </a:ln>
                <a:solidFill>
                  <a:srgbClr val="000000"/>
                </a:solidFill>
                <a:effectLst/>
                <a:latin typeface="Open Sans"/>
              </a:rPr>
            </a:br>
            <a:br>
              <a:rPr kumimoji="0" lang="es-CL" altLang="es-CL" sz="1200" b="0" i="0" u="none" strike="noStrike" cap="none" normalizeH="0" baseline="0" dirty="0">
                <a:ln>
                  <a:noFill/>
                </a:ln>
                <a:solidFill>
                  <a:srgbClr val="000000"/>
                </a:solidFill>
                <a:effectLst/>
                <a:latin typeface="Open Sans"/>
              </a:rPr>
            </a:b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402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154A1-6356-4AC1-8AAC-AB8E6FDEA3F6}"/>
              </a:ext>
            </a:extLst>
          </p:cNvPr>
          <p:cNvSpPr>
            <a:spLocks noGrp="1"/>
          </p:cNvSpPr>
          <p:nvPr>
            <p:ph type="title"/>
          </p:nvPr>
        </p:nvSpPr>
        <p:spPr>
          <a:xfrm>
            <a:off x="-523461" y="330615"/>
            <a:ext cx="8229600" cy="1143000"/>
          </a:xfrm>
        </p:spPr>
        <p:txBody>
          <a:bodyPr/>
          <a:lstStyle/>
          <a:p>
            <a:r>
              <a:rPr lang="es-CL" sz="4000" b="1" dirty="0">
                <a:solidFill>
                  <a:schemeClr val="accent1"/>
                </a:solidFill>
              </a:rPr>
              <a:t>BIELA – MANIVELA </a:t>
            </a:r>
          </a:p>
        </p:txBody>
      </p:sp>
      <p:sp>
        <p:nvSpPr>
          <p:cNvPr id="3" name="Marcador de contenido 2">
            <a:extLst>
              <a:ext uri="{FF2B5EF4-FFF2-40B4-BE49-F238E27FC236}">
                <a16:creationId xmlns:a16="http://schemas.microsoft.com/office/drawing/2014/main" id="{4A762AD8-B4D7-4CAE-8854-1E59D646A65A}"/>
              </a:ext>
            </a:extLst>
          </p:cNvPr>
          <p:cNvSpPr>
            <a:spLocks noGrp="1"/>
          </p:cNvSpPr>
          <p:nvPr>
            <p:ph idx="1"/>
          </p:nvPr>
        </p:nvSpPr>
        <p:spPr>
          <a:xfrm>
            <a:off x="0" y="1265238"/>
            <a:ext cx="8136835" cy="2789927"/>
          </a:xfrm>
        </p:spPr>
        <p:txBody>
          <a:bodyPr/>
          <a:lstStyle/>
          <a:p>
            <a:pPr marL="0" indent="0">
              <a:buNone/>
            </a:pPr>
            <a:r>
              <a:rPr lang="es-CL" sz="2400" dirty="0"/>
              <a:t>El mecanismo de biela-manivela es un mecanismo que transforma un movimiento circular en un movimiento de traslación, o viceversa. El ejemplo actual más común se encuentra en el motor de combustión interna de un automóvil, en el cual el movimiento lineal del pistón producido por la explosión de la gasolina se trasmite a la biela y se convierte en movimiento en el cigüeñal.</a:t>
            </a:r>
          </a:p>
        </p:txBody>
      </p:sp>
      <p:pic>
        <p:nvPicPr>
          <p:cNvPr id="6146" name="Picture 2" descr="Resultado de imagen de biela mecanismo">
            <a:extLst>
              <a:ext uri="{FF2B5EF4-FFF2-40B4-BE49-F238E27FC236}">
                <a16:creationId xmlns:a16="http://schemas.microsoft.com/office/drawing/2014/main" id="{1B60EEB9-C196-457B-BC5F-5439EF75F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020" y="4138613"/>
            <a:ext cx="5402793" cy="238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33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7540</TotalTime>
  <Words>1155</Words>
  <Application>Microsoft Office PowerPoint</Application>
  <PresentationFormat>Presentación en pantalla (4:3)</PresentationFormat>
  <Paragraphs>85</Paragraphs>
  <Slides>23</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helvetica</vt:lpstr>
      <vt:lpstr>Open Sans</vt:lpstr>
      <vt:lpstr>Office Theme</vt:lpstr>
      <vt:lpstr>Presentación de PowerPoint</vt:lpstr>
      <vt:lpstr>Presentación de PowerPoint</vt:lpstr>
      <vt:lpstr>Presentación de PowerPoint</vt:lpstr>
      <vt:lpstr>Presentación de PowerPoint</vt:lpstr>
      <vt:lpstr>TIPOS DE MECANISMOS</vt:lpstr>
      <vt:lpstr>POLEA </vt:lpstr>
      <vt:lpstr>Presentación de PowerPoint</vt:lpstr>
      <vt:lpstr>PARTES DE LA POLEA</vt:lpstr>
      <vt:lpstr>BIELA – MANIVELA </vt:lpstr>
      <vt:lpstr>BIELA</vt:lpstr>
      <vt:lpstr>PARTES DE LA BIELA</vt:lpstr>
      <vt:lpstr>Presentación de PowerPoint</vt:lpstr>
      <vt:lpstr>MANIVELA</vt:lpstr>
      <vt:lpstr>PARTES DE LA MANIVELA</vt:lpstr>
      <vt:lpstr>MANIVELA</vt:lpstr>
      <vt:lpstr>ENGRANAJES </vt:lpstr>
      <vt:lpstr>TIPOS DE ENGRANES </vt:lpstr>
      <vt:lpstr>Presentación de PowerPoint</vt:lpstr>
      <vt:lpstr>CORREAS DE TRANSMISION </vt:lpstr>
      <vt:lpstr>CARACTERISTICAS</vt:lpstr>
      <vt:lpstr>DIRECCIÓN </vt:lpstr>
      <vt:lpstr>INVERSIÓN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Jose Barahona</dc:creator>
  <cp:lastModifiedBy>alejandra vega</cp:lastModifiedBy>
  <cp:revision>371</cp:revision>
  <cp:lastPrinted>2019-01-25T19:09:25Z</cp:lastPrinted>
  <dcterms:created xsi:type="dcterms:W3CDTF">2016-12-12T21:40:19Z</dcterms:created>
  <dcterms:modified xsi:type="dcterms:W3CDTF">2020-03-24T13:06:35Z</dcterms:modified>
</cp:coreProperties>
</file>